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2"/>
  </p:sldMasterIdLst>
  <p:notesMasterIdLst>
    <p:notesMasterId r:id="rId24"/>
  </p:notesMasterIdLst>
  <p:handoutMasterIdLst>
    <p:handoutMasterId r:id="rId25"/>
  </p:handoutMasterIdLst>
  <p:sldIdLst>
    <p:sldId id="257" r:id="rId3"/>
    <p:sldId id="258" r:id="rId4"/>
    <p:sldId id="272" r:id="rId5"/>
    <p:sldId id="269" r:id="rId6"/>
    <p:sldId id="275" r:id="rId7"/>
    <p:sldId id="274" r:id="rId8"/>
    <p:sldId id="289" r:id="rId9"/>
    <p:sldId id="259" r:id="rId10"/>
    <p:sldId id="290" r:id="rId11"/>
    <p:sldId id="288" r:id="rId12"/>
    <p:sldId id="277" r:id="rId13"/>
    <p:sldId id="278" r:id="rId14"/>
    <p:sldId id="279" r:id="rId15"/>
    <p:sldId id="280" r:id="rId16"/>
    <p:sldId id="281" r:id="rId17"/>
    <p:sldId id="282" r:id="rId18"/>
    <p:sldId id="284" r:id="rId19"/>
    <p:sldId id="285" r:id="rId20"/>
    <p:sldId id="286" r:id="rId21"/>
    <p:sldId id="287" r:id="rId22"/>
    <p:sldId id="276" r:id="rId23"/>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6182" autoAdjust="0"/>
  </p:normalViewPr>
  <p:slideViewPr>
    <p:cSldViewPr showGuides="1">
      <p:cViewPr varScale="1">
        <p:scale>
          <a:sx n="70" d="100"/>
          <a:sy n="70" d="100"/>
        </p:scale>
        <p:origin x="500" y="68"/>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79" d="100"/>
          <a:sy n="79" d="100"/>
        </p:scale>
        <p:origin x="16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solidFill>
                <a:schemeClr val="tx2"/>
              </a:solidFill>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73C59C-4E16-4A64-A766-34DB213E11B3}" type="datetimeFigureOut">
              <a:rPr lang="en-US">
                <a:solidFill>
                  <a:schemeClr val="tx2"/>
                </a:solidFill>
              </a:rPr>
              <a:t>9/30/2020</a:t>
            </a:fld>
            <a:endParaRPr lang="es-MX" dirty="0">
              <a:solidFill>
                <a:schemeClr val="tx2"/>
              </a:solidFill>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dirty="0">
              <a:solidFill>
                <a:schemeClr val="tx2"/>
              </a:solidFill>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FD77566-CD65-4859-9FA1-43956DC85B8C}" type="slidenum">
              <a:rPr>
                <a:solidFill>
                  <a:schemeClr val="tx2"/>
                </a:solidFill>
              </a:rPr>
              <a:t>‹#›</a:t>
            </a:fld>
            <a:endParaRPr lang="es-MX" dirty="0">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2"/>
                </a:solidFill>
              </a:defRPr>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2"/>
                </a:solidFill>
              </a:defRPr>
            </a:lvl1pPr>
          </a:lstStyle>
          <a:p>
            <a:fld id="{F95CF31C-F757-429C-A789-86504F04C3BE}" type="datetimeFigureOut">
              <a:rPr lang="en-US"/>
              <a:pPr/>
              <a:t>9/30/2020</a:t>
            </a:fld>
            <a:endParaRPr lang="es-MX"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2"/>
                </a:solidFill>
              </a:defRPr>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2"/>
                </a:solidFill>
              </a:defRPr>
            </a:lvl1pPr>
          </a:lstStyle>
          <a:p>
            <a:fld id="{B8796F01-7154-41E0-B48B-A6921757531A}" type="slidenum">
              <a:rPr/>
              <a:pPr/>
              <a:t>‹#›</a:t>
            </a:fld>
            <a:endParaRPr lang="es-MX" dirty="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a:t>
            </a:fld>
            <a:endParaRPr lang="es-MX" dirty="0"/>
          </a:p>
        </p:txBody>
      </p:sp>
    </p:spTree>
    <p:extLst>
      <p:ext uri="{BB962C8B-B14F-4D97-AF65-F5344CB8AC3E}">
        <p14:creationId xmlns:p14="http://schemas.microsoft.com/office/powerpoint/2010/main" val="160770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2</a:t>
            </a:fld>
            <a:endParaRPr lang="es-MX" dirty="0"/>
          </a:p>
        </p:txBody>
      </p:sp>
    </p:spTree>
    <p:extLst>
      <p:ext uri="{BB962C8B-B14F-4D97-AF65-F5344CB8AC3E}">
        <p14:creationId xmlns:p14="http://schemas.microsoft.com/office/powerpoint/2010/main" val="12848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3</a:t>
            </a:fld>
            <a:endParaRPr lang="es-MX" dirty="0"/>
          </a:p>
        </p:txBody>
      </p:sp>
    </p:spTree>
    <p:extLst>
      <p:ext uri="{BB962C8B-B14F-4D97-AF65-F5344CB8AC3E}">
        <p14:creationId xmlns:p14="http://schemas.microsoft.com/office/powerpoint/2010/main" val="356700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4</a:t>
            </a:fld>
            <a:endParaRPr lang="es-MX" dirty="0"/>
          </a:p>
        </p:txBody>
      </p:sp>
    </p:spTree>
    <p:extLst>
      <p:ext uri="{BB962C8B-B14F-4D97-AF65-F5344CB8AC3E}">
        <p14:creationId xmlns:p14="http://schemas.microsoft.com/office/powerpoint/2010/main" val="187578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5</a:t>
            </a:fld>
            <a:endParaRPr lang="es-MX" dirty="0"/>
          </a:p>
        </p:txBody>
      </p:sp>
    </p:spTree>
    <p:extLst>
      <p:ext uri="{BB962C8B-B14F-4D97-AF65-F5344CB8AC3E}">
        <p14:creationId xmlns:p14="http://schemas.microsoft.com/office/powerpoint/2010/main" val="641805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6</a:t>
            </a:fld>
            <a:endParaRPr lang="es-MX" dirty="0"/>
          </a:p>
        </p:txBody>
      </p:sp>
    </p:spTree>
    <p:extLst>
      <p:ext uri="{BB962C8B-B14F-4D97-AF65-F5344CB8AC3E}">
        <p14:creationId xmlns:p14="http://schemas.microsoft.com/office/powerpoint/2010/main" val="176028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6A09E-12D5-4B1D-B8BB-C300B1DDD423}" type="datetime1">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90836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CA53D-4C84-40AA-983E-A1E818A7FEFC}" type="datetime1">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extLst>
      <p:ext uri="{BB962C8B-B14F-4D97-AF65-F5344CB8AC3E}">
        <p14:creationId xmlns:p14="http://schemas.microsoft.com/office/powerpoint/2010/main" val="61860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2FCEE-AE66-4EAB-9C04-97F8A56A6354}" type="datetime1">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dirty="0"/>
          </a:p>
        </p:txBody>
      </p:sp>
    </p:spTree>
    <p:extLst>
      <p:ext uri="{BB962C8B-B14F-4D97-AF65-F5344CB8AC3E}">
        <p14:creationId xmlns:p14="http://schemas.microsoft.com/office/powerpoint/2010/main" val="208674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9377B-053C-438C-8A98-92C419A6701C}" type="datetime1">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dirty="0"/>
          </a:p>
        </p:txBody>
      </p:sp>
    </p:spTree>
    <p:extLst>
      <p:ext uri="{BB962C8B-B14F-4D97-AF65-F5344CB8AC3E}">
        <p14:creationId xmlns:p14="http://schemas.microsoft.com/office/powerpoint/2010/main" val="38032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CEF46-0123-4A75-9835-49DC49D53DE2}" type="datetime1">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155161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A6378D-18AE-47D1-B10A-42F623B40082}" type="datetime1">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290789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F6AE8-D704-41F6-B16A-5547B5672AC1}" type="datetime1">
              <a:rPr lang="en-US" smtClean="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321538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B9538-6F63-4C0B-916D-ED3F4E0A1B28}" type="datetime1">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60816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F15BF-7116-4A9E-8022-5A2DC937F971}" type="datetime1">
              <a:rPr lang="en-US" smtClean="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dirty="0"/>
          </a:p>
        </p:txBody>
      </p:sp>
    </p:spTree>
    <p:extLst>
      <p:ext uri="{BB962C8B-B14F-4D97-AF65-F5344CB8AC3E}">
        <p14:creationId xmlns:p14="http://schemas.microsoft.com/office/powerpoint/2010/main" val="75511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8DC91-5A3B-40CE-8C1D-279A8EF6E008}" type="datetime1">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Tree>
    <p:extLst>
      <p:ext uri="{BB962C8B-B14F-4D97-AF65-F5344CB8AC3E}">
        <p14:creationId xmlns:p14="http://schemas.microsoft.com/office/powerpoint/2010/main" val="130583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7C20A-B94A-4E20-B4B2-88A7825AE904}" type="datetime1">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dirty="0"/>
          </a:p>
        </p:txBody>
      </p:sp>
    </p:spTree>
    <p:extLst>
      <p:ext uri="{BB962C8B-B14F-4D97-AF65-F5344CB8AC3E}">
        <p14:creationId xmlns:p14="http://schemas.microsoft.com/office/powerpoint/2010/main" val="50675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468AF-EFCF-4AAD-ACF4-3BA83EC4AF4E}" type="datetime1">
              <a:rPr lang="en-US" smtClean="0"/>
              <a:t>9/30/2020</a:t>
            </a:fld>
            <a:endParaRPr lang="en-US" dirty="0"/>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DED6-D4C7-42EE-AB49-D2E39E64FDE4}" type="slidenum">
              <a:rPr lang="en-US" smtClean="0"/>
              <a:pPr/>
              <a:t>‹#›</a:t>
            </a:fld>
            <a:endParaRPr lang="en-US" dirty="0"/>
          </a:p>
        </p:txBody>
      </p:sp>
    </p:spTree>
    <p:extLst>
      <p:ext uri="{BB962C8B-B14F-4D97-AF65-F5344CB8AC3E}">
        <p14:creationId xmlns:p14="http://schemas.microsoft.com/office/powerpoint/2010/main" val="393108331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sandiegounified.org/cms/One.aspx?portalId=27732478&amp;pageId=283555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sandiegounified.org/cms/One.aspx?portalId=27732478&amp;pageId=28006792"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leginfo.legislature.ca.gov/faces/codes_displaySection.xhtml?lawCode=EDC&amp;sectionNum=5193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leginfo.legislature.ca.gov/faces/codes_displayText.xhtml?lawCode=EDC&amp;division=4.&amp;title=2.&amp;part=28.&amp;chapter=5.6.&amp;article=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ndiegounified.ss18.sharpschool.com/departments/sexual_health_education/rights__respect__responsibility__3rs__curriculu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leginfo.legislature.ca.gov/faces/codes_displaySection.xhtml?lawCode=EDC&amp;sectionNum=5193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hyperlink" Target="https://siecus.org/wp-content/uploads/2018/07/National-Sexuality-Education-Standards.pdf"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s://www.sandiegounified.org/cms/One.aspx?portalId=27732478&amp;pageId=2835559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hyperlink" Target="https://www.sandiegounified.org/cms/One.aspx?portalId=27732478&amp;pageId=28355591"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602" y="1550210"/>
            <a:ext cx="9141619" cy="2387600"/>
          </a:xfrm>
        </p:spPr>
        <p:txBody>
          <a:bodyPr>
            <a:normAutofit fontScale="90000"/>
          </a:bodyPr>
          <a:lstStyle/>
          <a:p>
            <a:r>
              <a:rPr lang="es-MX" dirty="0" smtClean="0"/>
              <a:t>6º Grado </a:t>
            </a:r>
            <a:r>
              <a:rPr dirty="0"/>
              <a:t/>
            </a:r>
            <a:br>
              <a:rPr dirty="0"/>
            </a:br>
            <a:r>
              <a:rPr lang="es-MX" b="1" dirty="0" smtClean="0"/>
              <a:t>Panorama del plan de estudios de salud sexual</a:t>
            </a:r>
            <a:endParaRPr lang="es-MX"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261" y="4495800"/>
            <a:ext cx="2055906" cy="20478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212" y="457200"/>
            <a:ext cx="10058400" cy="53502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2412" y="5791200"/>
            <a:ext cx="2698750" cy="869950"/>
          </a:xfrm>
          <a:prstGeom prst="rect">
            <a:avLst/>
          </a:prstGeom>
        </p:spPr>
      </p:pic>
    </p:spTree>
    <p:extLst>
      <p:ext uri="{BB962C8B-B14F-4D97-AF65-F5344CB8AC3E}">
        <p14:creationId xmlns:p14="http://schemas.microsoft.com/office/powerpoint/2010/main" val="16898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Secuencia de lecciones</a:t>
            </a:r>
            <a:endParaRPr lang="es-MX" b="1" dirty="0">
              <a:latin typeface="+mn-lt"/>
            </a:endParaRPr>
          </a:p>
        </p:txBody>
      </p:sp>
      <p:sp>
        <p:nvSpPr>
          <p:cNvPr id="9" name="Content Placeholder 8"/>
          <p:cNvSpPr>
            <a:spLocks noGrp="1"/>
          </p:cNvSpPr>
          <p:nvPr>
            <p:ph sz="half" idx="1"/>
          </p:nvPr>
        </p:nvSpPr>
        <p:spPr>
          <a:xfrm>
            <a:off x="837982" y="1690689"/>
            <a:ext cx="10512862" cy="4486274"/>
          </a:xfrm>
          <a:solidFill>
            <a:schemeClr val="accent2">
              <a:lumMod val="20000"/>
              <a:lumOff val="80000"/>
            </a:schemeClr>
          </a:solidFill>
        </p:spPr>
        <p:txBody>
          <a:bodyPr>
            <a:normAutofit fontScale="77500" lnSpcReduction="20000"/>
          </a:bodyPr>
          <a:lstStyle/>
          <a:p>
            <a:pPr marL="0" indent="0">
              <a:spcBef>
                <a:spcPts val="0"/>
              </a:spcBef>
              <a:buNone/>
            </a:pPr>
            <a:endParaRPr lang="es-MX" sz="1000" dirty="0" smtClean="0"/>
          </a:p>
          <a:p>
            <a:pPr marL="339725" indent="-339725">
              <a:spcBef>
                <a:spcPts val="600"/>
              </a:spcBef>
              <a:spcAft>
                <a:spcPts val="300"/>
              </a:spcAft>
              <a:buFont typeface="+mj-lt"/>
              <a:buAutoNum type="arabicPeriod"/>
            </a:pPr>
            <a:r>
              <a:rPr lang="es-MX" dirty="0" smtClean="0"/>
              <a:t> </a:t>
            </a:r>
            <a:r>
              <a:rPr lang="es-MX" sz="2500" b="1" i="1" dirty="0" smtClean="0"/>
              <a:t>Roles</a:t>
            </a:r>
            <a:r>
              <a:rPr lang="es-MX" sz="2500" dirty="0" smtClean="0"/>
              <a:t> </a:t>
            </a:r>
            <a:r>
              <a:rPr lang="es-MX" sz="2500" b="1" i="1" dirty="0" smtClean="0"/>
              <a:t>de género, expectativas de género</a:t>
            </a:r>
            <a:r>
              <a:rPr lang="es-MX" sz="2500" dirty="0" smtClean="0"/>
              <a:t> – el género y la identidad de género</a:t>
            </a:r>
          </a:p>
          <a:p>
            <a:pPr marL="339725" indent="-339725">
              <a:spcBef>
                <a:spcPts val="1200"/>
              </a:spcBef>
              <a:spcAft>
                <a:spcPts val="300"/>
              </a:spcAft>
              <a:buFont typeface="+mj-lt"/>
              <a:buAutoNum type="arabicPeriod"/>
            </a:pPr>
            <a:r>
              <a:rPr lang="es-MX" sz="2500" dirty="0" smtClean="0"/>
              <a:t> </a:t>
            </a:r>
            <a:r>
              <a:rPr lang="es-MX" sz="2500" b="1" i="1" dirty="0" smtClean="0"/>
              <a:t>El cambio es bueno</a:t>
            </a:r>
            <a:r>
              <a:rPr lang="es-MX" sz="2500" dirty="0" smtClean="0"/>
              <a:t> – pubertad y desarrollo del adolescente</a:t>
            </a:r>
          </a:p>
          <a:p>
            <a:pPr marL="339725" indent="-339725">
              <a:spcBef>
                <a:spcPts val="1200"/>
              </a:spcBef>
              <a:spcAft>
                <a:spcPts val="300"/>
              </a:spcAft>
              <a:buFont typeface="+mj-lt"/>
              <a:buAutoNum type="arabicPeriod"/>
            </a:pPr>
            <a:r>
              <a:rPr lang="es-MX" sz="2500" dirty="0" smtClean="0"/>
              <a:t> </a:t>
            </a:r>
            <a:r>
              <a:rPr lang="es-MX" sz="2500" b="1" i="1" dirty="0" smtClean="0"/>
              <a:t>Anatomía sexual y reproductiva </a:t>
            </a:r>
            <a:r>
              <a:rPr lang="es-MX" sz="2500" dirty="0" smtClean="0"/>
              <a:t>– anatomía reproductiva</a:t>
            </a:r>
          </a:p>
          <a:p>
            <a:pPr marL="339725" indent="-339725">
              <a:spcBef>
                <a:spcPts val="1200"/>
              </a:spcBef>
              <a:spcAft>
                <a:spcPts val="300"/>
              </a:spcAft>
              <a:buFont typeface="+mj-lt"/>
              <a:buAutoNum type="arabicPeriod"/>
            </a:pPr>
            <a:r>
              <a:rPr lang="es-MX" sz="2500" dirty="0" smtClean="0"/>
              <a:t> </a:t>
            </a:r>
            <a:r>
              <a:rPr lang="es-MX" sz="2500" b="1" i="1" dirty="0" smtClean="0"/>
              <a:t>Pubertad y reproducción</a:t>
            </a:r>
            <a:r>
              <a:rPr lang="es-MX" sz="2500" dirty="0" smtClean="0"/>
              <a:t> – reproducción sexual</a:t>
            </a:r>
          </a:p>
          <a:p>
            <a:pPr marL="339725" indent="-339725">
              <a:spcBef>
                <a:spcPts val="1200"/>
              </a:spcBef>
              <a:spcAft>
                <a:spcPts val="300"/>
              </a:spcAft>
              <a:buFont typeface="+mj-lt"/>
              <a:buAutoNum type="arabicPeriod"/>
            </a:pPr>
            <a:r>
              <a:rPr lang="es-MX" sz="2500" dirty="0" smtClean="0"/>
              <a:t> </a:t>
            </a:r>
            <a:r>
              <a:rPr lang="es-MX" sz="2500" b="1" i="1" dirty="0" smtClean="0"/>
              <a:t>Yo soy quien soy </a:t>
            </a:r>
            <a:r>
              <a:rPr lang="es-MX" sz="2500" dirty="0" smtClean="0"/>
              <a:t>– identidad de género y orientación sexual</a:t>
            </a:r>
          </a:p>
          <a:p>
            <a:pPr marL="339725" indent="-339725">
              <a:spcBef>
                <a:spcPts val="1200"/>
              </a:spcBef>
              <a:spcAft>
                <a:spcPts val="300"/>
              </a:spcAft>
              <a:buFont typeface="+mj-lt"/>
              <a:buAutoNum type="arabicPeriod"/>
            </a:pPr>
            <a:r>
              <a:rPr lang="es-MX" sz="2500" dirty="0" smtClean="0"/>
              <a:t> </a:t>
            </a:r>
            <a:r>
              <a:rPr lang="es-MX" sz="2500" b="1" i="1" dirty="0" smtClean="0"/>
              <a:t>Cariño y amor: Ahora y cuando sea más grande </a:t>
            </a:r>
            <a:r>
              <a:rPr lang="es-MX" sz="2500" dirty="0" smtClean="0"/>
              <a:t>– Abstinencia y diferentes formas de expresar afecto</a:t>
            </a:r>
          </a:p>
          <a:p>
            <a:pPr marL="339725" indent="-339725">
              <a:spcBef>
                <a:spcPts val="1200"/>
              </a:spcBef>
              <a:spcAft>
                <a:spcPts val="300"/>
              </a:spcAft>
              <a:buFont typeface="+mj-lt"/>
              <a:buAutoNum type="arabicPeriod"/>
            </a:pPr>
            <a:r>
              <a:rPr lang="es-MX" sz="2500" dirty="0" smtClean="0"/>
              <a:t> </a:t>
            </a:r>
            <a:r>
              <a:rPr lang="es-MX" sz="2500" b="1" i="1" dirty="0" smtClean="0"/>
              <a:t>Aprender sobre el VIH </a:t>
            </a:r>
            <a:r>
              <a:rPr lang="es-MX" sz="2500" dirty="0" smtClean="0"/>
              <a:t> –transmisión, prevención y tratamiento del VIH </a:t>
            </a:r>
          </a:p>
          <a:p>
            <a:pPr marL="339725" indent="-339725">
              <a:spcBef>
                <a:spcPts val="1200"/>
              </a:spcBef>
              <a:spcAft>
                <a:spcPts val="300"/>
              </a:spcAft>
              <a:buFont typeface="+mj-lt"/>
              <a:buAutoNum type="arabicPeriod"/>
            </a:pPr>
            <a:r>
              <a:rPr lang="es-MX" sz="2500" dirty="0" smtClean="0"/>
              <a:t> </a:t>
            </a:r>
            <a:r>
              <a:rPr lang="es-MX" sz="2500" b="1" i="1" dirty="0" smtClean="0"/>
              <a:t>Proteger tu salud</a:t>
            </a:r>
            <a:r>
              <a:rPr lang="es-MX" sz="2500" b="1" dirty="0" smtClean="0"/>
              <a:t>:</a:t>
            </a:r>
            <a:r>
              <a:rPr lang="es-MX" sz="2500" b="1" i="1" dirty="0" smtClean="0"/>
              <a:t> Conocer y prevenir STIs </a:t>
            </a:r>
            <a:r>
              <a:rPr lang="es-MX" sz="2500" dirty="0" smtClean="0"/>
              <a:t>– prevención de STIs </a:t>
            </a:r>
            <a:r>
              <a:rPr lang="es-MX" sz="2300" dirty="0" smtClean="0"/>
              <a:t>(enfermedades de transmisión sexual)</a:t>
            </a:r>
          </a:p>
          <a:p>
            <a:pPr marL="339725" indent="-339725">
              <a:spcBef>
                <a:spcPts val="1200"/>
              </a:spcBef>
              <a:spcAft>
                <a:spcPts val="300"/>
              </a:spcAft>
              <a:buFont typeface="+mj-lt"/>
              <a:buAutoNum type="arabicPeriod"/>
            </a:pPr>
            <a:r>
              <a:rPr lang="es-MX" sz="2500" dirty="0" smtClean="0"/>
              <a:t> </a:t>
            </a:r>
            <a:r>
              <a:rPr lang="es-MX" sz="2500" b="1" i="1" dirty="0" smtClean="0"/>
              <a:t>Entender los límites </a:t>
            </a:r>
            <a:r>
              <a:rPr lang="es-MX" sz="2500" dirty="0" smtClean="0"/>
              <a:t>– establecer y respetar los  límites, acoso sexual.</a:t>
            </a:r>
          </a:p>
          <a:p>
            <a:pPr marL="339725" indent="-339725">
              <a:spcBef>
                <a:spcPts val="1200"/>
              </a:spcBef>
              <a:spcAft>
                <a:spcPts val="300"/>
              </a:spcAft>
              <a:buFont typeface="+mj-lt"/>
              <a:buAutoNum type="arabicPeriod"/>
            </a:pPr>
            <a:r>
              <a:rPr lang="es-MX" sz="2500" dirty="0" smtClean="0"/>
              <a:t> </a:t>
            </a:r>
            <a:r>
              <a:rPr lang="es-MX" sz="2500" b="1" i="1" dirty="0" smtClean="0"/>
              <a:t>Ser inteligente, mantenerse a salvo en línea </a:t>
            </a:r>
            <a:r>
              <a:rPr lang="es-MX" sz="2500" dirty="0" smtClean="0"/>
              <a:t>– seguridad en con las redes sociales y la tecnología</a:t>
            </a:r>
          </a:p>
          <a:p>
            <a:pPr marL="0" indent="0">
              <a:buNone/>
            </a:pPr>
            <a:endParaRPr lang="es-MX" sz="2600" dirty="0"/>
          </a:p>
        </p:txBody>
      </p:sp>
    </p:spTree>
    <p:extLst>
      <p:ext uri="{BB962C8B-B14F-4D97-AF65-F5344CB8AC3E}">
        <p14:creationId xmlns:p14="http://schemas.microsoft.com/office/powerpoint/2010/main" val="222735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1</a:t>
            </a:r>
            <a:r>
              <a:rPr dirty="0"/>
              <a:t/>
            </a:r>
            <a:br>
              <a:rPr dirty="0"/>
            </a:br>
            <a:r>
              <a:rPr lang="es-MX" b="1" dirty="0" smtClean="0">
                <a:latin typeface="+mn-lt"/>
              </a:rPr>
              <a:t>Roles de género, expectativas de género</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Nombrar las características que se atribuyen estereotípicamente a niños y niñas.</a:t>
            </a:r>
            <a:endParaRPr lang="es-MX" dirty="0"/>
          </a:p>
          <a:p>
            <a:r>
              <a:rPr lang="es-MX" sz="2000" dirty="0" smtClean="0"/>
              <a:t>Describir sus propios sentimientos sobre conductas atribuidas a un género en particular.</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s-MX" sz="2000" dirty="0" smtClean="0"/>
              <a:t>Los estudiantes…</a:t>
            </a:r>
          </a:p>
          <a:p>
            <a:r>
              <a:rPr lang="es-MX" sz="2000" dirty="0" smtClean="0"/>
              <a:t>Generarán una lista de atributos de género que se usan típicamente para describir a niños y niñas.</a:t>
            </a:r>
          </a:p>
          <a:p>
            <a:r>
              <a:rPr lang="es-MX" sz="2000" dirty="0" smtClean="0"/>
              <a:t>Explorarán cuáles de esos atributos se pueden usar para describir al otro género.</a:t>
            </a:r>
          </a:p>
          <a:p>
            <a:r>
              <a:rPr lang="es-MX" sz="2000" dirty="0" smtClean="0"/>
              <a:t>Reflexionarán sobre cómo pueden ellos actuar o hacer cosas de manera diferente si fueran del otro género.</a:t>
            </a:r>
          </a:p>
          <a:p>
            <a:endParaRPr lang="es-MX"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El género en el mundo que nos rodea</a:t>
            </a:r>
            <a:endParaRPr lang="es-MX" b="1" dirty="0" smtClean="0">
              <a:solidFill>
                <a:srgbClr val="002060"/>
              </a:solidFill>
            </a:endParaRPr>
          </a:p>
          <a:p>
            <a:r>
              <a:rPr lang="es-MX" sz="2000" dirty="0" smtClean="0"/>
              <a:t>Los estudiantes buscan en su casa ejemplos que pueden satisfacer estereotipos de roles de género. </a:t>
            </a:r>
            <a:endParaRPr lang="es-MX" sz="2000" dirty="0"/>
          </a:p>
        </p:txBody>
      </p:sp>
    </p:spTree>
    <p:extLst>
      <p:ext uri="{BB962C8B-B14F-4D97-AF65-F5344CB8AC3E}">
        <p14:creationId xmlns:p14="http://schemas.microsoft.com/office/powerpoint/2010/main" val="406011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2</a:t>
            </a:r>
            <a:r>
              <a:rPr dirty="0"/>
              <a:t/>
            </a:r>
            <a:br>
              <a:rPr dirty="0"/>
            </a:br>
            <a:r>
              <a:rPr lang="es-MX" b="1" dirty="0" smtClean="0">
                <a:latin typeface="+mn-lt"/>
              </a:rPr>
              <a:t> ¡El cambio es bueno!</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Nombrar los cambios físicos, sociales, cognitivos y emocionales que atraviesan los jóvenes durante la pubertad.</a:t>
            </a:r>
            <a:endParaRPr lang="es-MX" dirty="0"/>
          </a:p>
          <a:p>
            <a:r>
              <a:rPr lang="es-MX" sz="2000" dirty="0" smtClean="0"/>
              <a:t>Identificar recursos </a:t>
            </a:r>
            <a:r>
              <a:rPr lang="es-MX" sz="2000" smtClean="0"/>
              <a:t>en línea, </a:t>
            </a:r>
            <a:r>
              <a:rPr lang="es-MX" sz="2000" dirty="0" smtClean="0"/>
              <a:t>apropiados a </a:t>
            </a:r>
            <a:r>
              <a:rPr lang="es-MX" sz="2000" smtClean="0"/>
              <a:t>su edad, </a:t>
            </a:r>
            <a:r>
              <a:rPr lang="es-MX" sz="2000" dirty="0" smtClean="0"/>
              <a:t>que contengan información médicamente rigurosa sobre pubertad y desarrollo adolescente.</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s-MX" sz="2000" dirty="0" smtClean="0"/>
              <a:t>Los estudiantes…</a:t>
            </a:r>
          </a:p>
          <a:p>
            <a:r>
              <a:rPr lang="es-MX" sz="2000" dirty="0" smtClean="0"/>
              <a:t>Categorizarán los cambios físicos, sociales, cognitivos y emocionales por los que atraviesan los jóvenes durante la pubertad.</a:t>
            </a:r>
            <a:endParaRPr lang="es-MX" sz="2000" dirty="0"/>
          </a:p>
        </p:txBody>
      </p:sp>
      <p:sp>
        <p:nvSpPr>
          <p:cNvPr id="10" name="TextBox 9"/>
          <p:cNvSpPr txBox="1"/>
          <p:nvPr/>
        </p:nvSpPr>
        <p:spPr>
          <a:xfrm>
            <a:off x="826873" y="5050665"/>
            <a:ext cx="10512862" cy="1384995"/>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¿Dónde puedo aprender más sobre mí?</a:t>
            </a:r>
            <a:endParaRPr lang="es-MX" b="1" dirty="0" smtClean="0">
              <a:solidFill>
                <a:srgbClr val="002060"/>
              </a:solidFill>
            </a:endParaRPr>
          </a:p>
          <a:p>
            <a:r>
              <a:rPr lang="es-MX" sz="2000" dirty="0" smtClean="0"/>
              <a:t>Con sus padres o tutores, los estudiantes investigarán varias fuentes de información en línea que sean adecuadas para los jóvenes, apropiadas para su edad y médicamente rigurosas sobre </a:t>
            </a:r>
            <a:r>
              <a:rPr lang="es-MX" sz="2000" dirty="0"/>
              <a:t>la pubertad y el desarrollo adolescente. </a:t>
            </a:r>
          </a:p>
        </p:txBody>
      </p:sp>
    </p:spTree>
    <p:extLst>
      <p:ext uri="{BB962C8B-B14F-4D97-AF65-F5344CB8AC3E}">
        <p14:creationId xmlns:p14="http://schemas.microsoft.com/office/powerpoint/2010/main" val="307733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3</a:t>
            </a:r>
            <a:r>
              <a:rPr dirty="0"/>
              <a:t/>
            </a:r>
            <a:br>
              <a:rPr dirty="0"/>
            </a:br>
            <a:r>
              <a:rPr lang="es-MX" b="1" dirty="0" smtClean="0">
                <a:latin typeface="+mn-lt"/>
              </a:rPr>
              <a:t>Anatomía sexual y reproductiva</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Identificar y describir partes de los sistemas biológicos reproductivos femenino y masculino.</a:t>
            </a:r>
            <a:endParaRPr lang="es-MX" dirty="0"/>
          </a:p>
          <a:p>
            <a:r>
              <a:rPr lang="es-MX" sz="2000" dirty="0" smtClean="0"/>
              <a:t>Identificar fuentes confiables y rigurosas de información sobre anatomía reproductiva.</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s-MX" sz="2000" dirty="0" smtClean="0"/>
              <a:t>Los estudiantes…</a:t>
            </a:r>
          </a:p>
          <a:p>
            <a:r>
              <a:rPr lang="es-MX" sz="2000" dirty="0" smtClean="0"/>
              <a:t>Escucharán información sobre las partes reproductivas del cuerpo y sus funciones.</a:t>
            </a:r>
          </a:p>
          <a:p>
            <a:r>
              <a:rPr lang="es-MX" sz="2000" dirty="0"/>
              <a:t>E</a:t>
            </a:r>
            <a:r>
              <a:rPr lang="es-MX" sz="2000" dirty="0" smtClean="0"/>
              <a:t>tiquetarán </a:t>
            </a:r>
            <a:r>
              <a:rPr lang="es-MX" sz="2000" dirty="0"/>
              <a:t>diagramas de anatomía reproductiva femenina y </a:t>
            </a:r>
            <a:r>
              <a:rPr lang="es-MX" sz="2000" dirty="0" smtClean="0"/>
              <a:t>masculina </a:t>
            </a:r>
            <a:br>
              <a:rPr lang="es-MX" sz="2000" dirty="0" smtClean="0"/>
            </a:br>
            <a:r>
              <a:rPr lang="es-MX" sz="2000" dirty="0" smtClean="0"/>
              <a:t>en Google </a:t>
            </a:r>
            <a:r>
              <a:rPr lang="es-MX" sz="2000" dirty="0" err="1" smtClean="0"/>
              <a:t>Form</a:t>
            </a:r>
            <a:r>
              <a:rPr lang="es-MX" sz="2000" dirty="0" smtClean="0"/>
              <a:t>. </a:t>
            </a:r>
            <a:endParaRPr lang="es-MX"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Partes del cuerpo</a:t>
            </a:r>
            <a:endParaRPr lang="es-MX" b="1" dirty="0" smtClean="0">
              <a:solidFill>
                <a:srgbClr val="002060"/>
              </a:solidFill>
            </a:endParaRPr>
          </a:p>
          <a:p>
            <a:r>
              <a:rPr lang="es-MX" sz="2000" dirty="0" smtClean="0"/>
              <a:t>Los estudiantes podrán identificar qué partes reproductivas se encuentran en el cuerpo femenino, en el cuerpo masculino y en ambos, e identificarán la función de estas partes del cuerpo.</a:t>
            </a:r>
            <a:endParaRPr lang="es-MX" sz="2000" dirty="0"/>
          </a:p>
        </p:txBody>
      </p:sp>
    </p:spTree>
    <p:extLst>
      <p:ext uri="{BB962C8B-B14F-4D97-AF65-F5344CB8AC3E}">
        <p14:creationId xmlns:p14="http://schemas.microsoft.com/office/powerpoint/2010/main" val="83512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4</a:t>
            </a:r>
            <a:r>
              <a:rPr dirty="0"/>
              <a:t/>
            </a:r>
            <a:br>
              <a:rPr dirty="0"/>
            </a:br>
            <a:r>
              <a:rPr lang="es-MX" b="1" dirty="0" smtClean="0">
                <a:latin typeface="+mn-lt"/>
              </a:rPr>
              <a:t>Pubertad y reproducción</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Describir cómo la pubertad prepara al cuerpo para tener el potencial para reproducirse.</a:t>
            </a:r>
            <a:endParaRPr lang="es-MX" dirty="0"/>
          </a:p>
          <a:p>
            <a:r>
              <a:rPr lang="es-MX" sz="2000" dirty="0" smtClean="0"/>
              <a:t>Describir el proceso de reproducción.</a:t>
            </a:r>
          </a:p>
          <a:p>
            <a:r>
              <a:rPr lang="es-MX" sz="2000" dirty="0" smtClean="0"/>
              <a:t>Identificar el orden correcto de los pasos que existen en la concepción.</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s-MX" sz="2000" dirty="0" smtClean="0"/>
              <a:t>Los estudiantes…</a:t>
            </a:r>
          </a:p>
          <a:p>
            <a:r>
              <a:rPr lang="es-MX" sz="2000" dirty="0" smtClean="0"/>
              <a:t>Revisarán las partes reproductivas del cuerpo y sus funciones.</a:t>
            </a:r>
          </a:p>
          <a:p>
            <a:r>
              <a:rPr lang="es-MX" sz="2000" dirty="0" smtClean="0"/>
              <a:t>Verán diagramas y explicaciones del ciclo reproductivo que lleva a la concepción.</a:t>
            </a:r>
          </a:p>
          <a:p>
            <a:r>
              <a:rPr lang="es-MX" sz="2000" dirty="0" smtClean="0"/>
              <a:t>Organizarán los pasos del ciclo reproductivo en orden y en el cuerpo femenino o masculino.</a:t>
            </a:r>
            <a:endParaRPr lang="es-MX" sz="2000" dirty="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N/A</a:t>
            </a:r>
          </a:p>
          <a:p>
            <a:endParaRPr lang="es-MX" sz="2000" b="1" i="1" dirty="0">
              <a:solidFill>
                <a:srgbClr val="002060"/>
              </a:solidFill>
            </a:endParaRPr>
          </a:p>
          <a:p>
            <a:endParaRPr lang="es-MX" sz="2000" b="1" dirty="0" smtClean="0">
              <a:solidFill>
                <a:srgbClr val="002060"/>
              </a:solidFill>
            </a:endParaRPr>
          </a:p>
        </p:txBody>
      </p:sp>
    </p:spTree>
    <p:extLst>
      <p:ext uri="{BB962C8B-B14F-4D97-AF65-F5344CB8AC3E}">
        <p14:creationId xmlns:p14="http://schemas.microsoft.com/office/powerpoint/2010/main" val="52720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5</a:t>
            </a:r>
            <a:r>
              <a:rPr dirty="0"/>
              <a:t/>
            </a:r>
            <a:br>
              <a:rPr dirty="0"/>
            </a:br>
            <a:r>
              <a:rPr lang="es-MX" b="1" dirty="0" smtClean="0">
                <a:latin typeface="+mn-lt"/>
              </a:rPr>
              <a:t>Yo soy quien soy</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fontScale="92500" lnSpcReduction="20000"/>
          </a:bodyPr>
          <a:lstStyle/>
          <a:p>
            <a:pPr marL="0" indent="0">
              <a:buNone/>
            </a:pPr>
            <a:r>
              <a:rPr lang="es-MX" sz="2000" dirty="0" smtClean="0"/>
              <a:t>Los estudiantes podrán…</a:t>
            </a:r>
          </a:p>
          <a:p>
            <a:r>
              <a:rPr lang="es-MX" sz="2000" dirty="0" smtClean="0"/>
              <a:t>Definir los términos orientación sexual, identidad de género y expresión de género.</a:t>
            </a:r>
            <a:endParaRPr lang="es-MX" dirty="0"/>
          </a:p>
          <a:p>
            <a:r>
              <a:rPr lang="es-MX" sz="2000" dirty="0" smtClean="0"/>
              <a:t>Distinguir entre declaraciones fácticas y declaraciones incorrectas sobre la orientación sexual y la identidad de género.</a:t>
            </a:r>
          </a:p>
          <a:p>
            <a:r>
              <a:rPr lang="es-MX" sz="2000" dirty="0" smtClean="0"/>
              <a:t>Nombrar formas respetuosas para comunicarse con o sobre las personas de la comunidad LGBTQ.</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s-MX" sz="2200" dirty="0" smtClean="0"/>
              <a:t>Los estudiantes…</a:t>
            </a:r>
          </a:p>
          <a:p>
            <a:r>
              <a:rPr lang="es-MX" sz="2200" dirty="0" smtClean="0"/>
              <a:t>Reflexionarán sobre lo que han escuchado sobre el término “orientación sexual” y lo que piensan que esto significa. </a:t>
            </a:r>
          </a:p>
          <a:p>
            <a:r>
              <a:rPr lang="es-MX" sz="2200" dirty="0" smtClean="0"/>
              <a:t>Escucharán una presentación de definiciones y explicaciones sobre orientación sexual e identidad de género.</a:t>
            </a:r>
          </a:p>
          <a:p>
            <a:r>
              <a:rPr lang="es-MX" sz="2200" dirty="0" smtClean="0"/>
              <a:t>Explorarán los mitos y las realidades sobre orientación sexual e identidad de género.</a:t>
            </a:r>
          </a:p>
        </p:txBody>
      </p:sp>
      <p:sp>
        <p:nvSpPr>
          <p:cNvPr id="10" name="TextBox 9"/>
          <p:cNvSpPr txBox="1"/>
          <p:nvPr/>
        </p:nvSpPr>
        <p:spPr>
          <a:xfrm>
            <a:off x="826873" y="4953000"/>
            <a:ext cx="10512862" cy="1692771"/>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¡Arregla esto! y define la orientación sexual</a:t>
            </a:r>
            <a:endParaRPr lang="es-MX" b="1" dirty="0" smtClean="0">
              <a:solidFill>
                <a:srgbClr val="002060"/>
              </a:solidFill>
            </a:endParaRPr>
          </a:p>
          <a:p>
            <a:r>
              <a:rPr lang="es-MX" sz="2000" dirty="0" smtClean="0"/>
              <a:t>Los estudiantes podrán ver un video en línea titulado </a:t>
            </a:r>
            <a:r>
              <a:rPr lang="es-MX" sz="2000" i="1" dirty="0" smtClean="0"/>
              <a:t>Dealing with Difference (Enfrentar la Diferencia) </a:t>
            </a:r>
            <a:r>
              <a:rPr lang="es-MX" sz="2000" dirty="0" smtClean="0"/>
              <a:t>y contestarán preguntas sobre lo que sucede en el video y qué sugieren los estudiantes que debía haber sido diferente. Luego los estudiantes tendrán una conversación con uno de </a:t>
            </a:r>
            <a:r>
              <a:rPr lang="es-MX" sz="2000" dirty="0"/>
              <a:t>sus padres sobre la orientación sexual, sus definiciones y términos</a:t>
            </a:r>
            <a:r>
              <a:rPr lang="es-MX" sz="2000" dirty="0" smtClean="0"/>
              <a:t>.</a:t>
            </a:r>
            <a:endParaRPr lang="es-MX" sz="2000" dirty="0"/>
          </a:p>
        </p:txBody>
      </p:sp>
    </p:spTree>
    <p:extLst>
      <p:ext uri="{BB962C8B-B14F-4D97-AF65-F5344CB8AC3E}">
        <p14:creationId xmlns:p14="http://schemas.microsoft.com/office/powerpoint/2010/main" val="357883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r>
              <a:rPr lang="es-MX" b="1" dirty="0" smtClean="0">
                <a:latin typeface="+mn-lt"/>
              </a:rPr>
              <a:t>Lección 6</a:t>
            </a:r>
            <a:r>
              <a:rPr dirty="0"/>
              <a:t/>
            </a:r>
            <a:br>
              <a:rPr dirty="0"/>
            </a:br>
            <a:r>
              <a:rPr lang="es-MX" b="1" dirty="0" smtClean="0">
                <a:latin typeface="+mn-lt"/>
              </a:rPr>
              <a:t>Cariño y amor – ahora y cuando sea más grande</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Enumerar actividades no sexuales con las que la gente puede mostrar afecto. </a:t>
            </a:r>
            <a:endParaRPr lang="es-MX" dirty="0"/>
          </a:p>
          <a:p>
            <a:r>
              <a:rPr lang="es-MX" sz="2000" dirty="0" smtClean="0"/>
              <a:t>Definir la abstinencia y su conexión con la prevención del embarazo.</a:t>
            </a:r>
          </a:p>
          <a:p>
            <a:r>
              <a:rPr lang="es-MX" sz="2000" dirty="0" smtClean="0"/>
              <a:t>Tener una conversación con sus padres sobre las razones para mantener la abstinencia.</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10000"/>
          </a:bodyPr>
          <a:lstStyle/>
          <a:p>
            <a:pPr marL="0" indent="0">
              <a:buNone/>
            </a:pPr>
            <a:r>
              <a:rPr lang="es-MX" sz="2000" dirty="0" smtClean="0"/>
              <a:t>Los estudiantes…</a:t>
            </a:r>
          </a:p>
          <a:p>
            <a:r>
              <a:rPr lang="es-MX" sz="2000" dirty="0" smtClean="0"/>
              <a:t>Generarán ideas sobre quienes son las personas a quienes muestran afecto y cómo lo muestran.</a:t>
            </a:r>
          </a:p>
          <a:p>
            <a:r>
              <a:rPr lang="es-MX" sz="2000" dirty="0" smtClean="0"/>
              <a:t>Discutirán formas no sexuales de mostrar afecto.</a:t>
            </a:r>
          </a:p>
          <a:p>
            <a:r>
              <a:rPr lang="es-MX" sz="2000" dirty="0" smtClean="0"/>
              <a:t>Hablarán sobre por qué tiene ventajas de mantener la abstinencia y esperar hasta ser más grandes para mostrar afecto con comportamiento sexuales.</a:t>
            </a:r>
          </a:p>
          <a:p>
            <a:endParaRPr lang="es-MX" dirty="0" smtClean="0"/>
          </a:p>
        </p:txBody>
      </p:sp>
      <p:sp>
        <p:nvSpPr>
          <p:cNvPr id="10" name="TextBox 9"/>
          <p:cNvSpPr txBox="1"/>
          <p:nvPr/>
        </p:nvSpPr>
        <p:spPr>
          <a:xfrm>
            <a:off x="826873" y="4939605"/>
            <a:ext cx="10525558" cy="1692771"/>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Una conversación sobre el sexo</a:t>
            </a:r>
            <a:endParaRPr lang="es-MX" b="1" dirty="0" smtClean="0">
              <a:solidFill>
                <a:srgbClr val="002060"/>
              </a:solidFill>
            </a:endParaRPr>
          </a:p>
          <a:p>
            <a:r>
              <a:rPr lang="es-MX" sz="2000" dirty="0" smtClean="0"/>
              <a:t>Los estudiantes y sus padres o tutores registrarán cada uno sus pensamientos sobre por qué la gente debe mantener la abstinencia hasta que sean más grandes y cómo los demás pueden saber que ya están listos para tener sexo. Después compartirán sus ideas entere ellos y el </a:t>
            </a:r>
            <a:r>
              <a:rPr lang="es-MX" sz="2000" dirty="0"/>
              <a:t>estudiante grabará esta conversación</a:t>
            </a:r>
            <a:r>
              <a:rPr lang="es-MX" sz="2000" dirty="0" smtClean="0"/>
              <a:t>.</a:t>
            </a:r>
            <a:endParaRPr lang="es-MX" sz="2000" dirty="0"/>
          </a:p>
        </p:txBody>
      </p:sp>
    </p:spTree>
    <p:extLst>
      <p:ext uri="{BB962C8B-B14F-4D97-AF65-F5344CB8AC3E}">
        <p14:creationId xmlns:p14="http://schemas.microsoft.com/office/powerpoint/2010/main" val="300618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7</a:t>
            </a:r>
            <a:r>
              <a:rPr dirty="0"/>
              <a:t/>
            </a:r>
            <a:br>
              <a:rPr dirty="0"/>
            </a:br>
            <a:r>
              <a:rPr lang="es-MX" b="1" dirty="0" smtClean="0">
                <a:latin typeface="+mn-lt"/>
              </a:rPr>
              <a:t>Aprender sobre el VIH</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fontScale="92500"/>
          </a:bodyPr>
          <a:lstStyle/>
          <a:p>
            <a:pPr marL="0" indent="0">
              <a:buNone/>
            </a:pPr>
            <a:r>
              <a:rPr lang="es-MX" sz="2000" dirty="0" smtClean="0"/>
              <a:t>Los estudiantes podrán…</a:t>
            </a:r>
          </a:p>
          <a:p>
            <a:r>
              <a:rPr lang="es-MX" sz="2000" dirty="0" smtClean="0"/>
              <a:t>Definir el VIH.</a:t>
            </a:r>
          </a:p>
          <a:p>
            <a:r>
              <a:rPr lang="es-MX" sz="2000" dirty="0" smtClean="0"/>
              <a:t>Identificar formas en que el VIH se puede transmitir o no.</a:t>
            </a:r>
            <a:endParaRPr lang="es-MX" dirty="0"/>
          </a:p>
          <a:p>
            <a:r>
              <a:rPr lang="es-MX" sz="2000" dirty="0" smtClean="0"/>
              <a:t>Identificar maneras de prevenir la transmisión del VIH.</a:t>
            </a:r>
          </a:p>
          <a:p>
            <a:r>
              <a:rPr lang="es-MX" sz="2000" dirty="0" smtClean="0"/>
              <a:t>Describir el tratamiento para personas con VIH+.</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s-MX" sz="2000" dirty="0" smtClean="0"/>
              <a:t>Los estudiantes…</a:t>
            </a:r>
          </a:p>
          <a:p>
            <a:r>
              <a:rPr lang="es-MX" sz="2000" dirty="0" smtClean="0"/>
              <a:t>Manifestarán ideas sobre la diferencia entre enfermedades contagiosas y no contagiosas.</a:t>
            </a:r>
          </a:p>
          <a:p>
            <a:r>
              <a:rPr lang="es-MX" sz="2000" dirty="0" smtClean="0"/>
              <a:t>Identificarán mitos y realidades sobre la transmisión, prevención y tratamiento del VIH.</a:t>
            </a:r>
          </a:p>
          <a:p>
            <a:r>
              <a:rPr lang="es-MX" sz="2000" dirty="0" smtClean="0"/>
              <a:t>Discutirán formas de mostrar afecto que no pueden transmitir el VIH a otra persona.</a:t>
            </a:r>
          </a:p>
        </p:txBody>
      </p:sp>
      <p:sp>
        <p:nvSpPr>
          <p:cNvPr id="10" name="TextBox 9"/>
          <p:cNvSpPr txBox="1"/>
          <p:nvPr/>
        </p:nvSpPr>
        <p:spPr>
          <a:xfrm>
            <a:off x="826873" y="5050665"/>
            <a:ext cx="10512862" cy="1200329"/>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VIH y SIDA </a:t>
            </a:r>
            <a:br>
              <a:rPr lang="es-MX" b="1" dirty="0" smtClean="0">
                <a:solidFill>
                  <a:srgbClr val="002060"/>
                </a:solidFill>
              </a:rPr>
            </a:br>
            <a:r>
              <a:rPr lang="es-MX" dirty="0" smtClean="0"/>
              <a:t>Los estudiantes entrarán en línea para investigar causas adicionales, técnicas de prevención y tratamiento para el VIH. </a:t>
            </a:r>
            <a:endParaRPr lang="es-MX" sz="2000" dirty="0" smtClean="0"/>
          </a:p>
        </p:txBody>
      </p:sp>
    </p:spTree>
    <p:extLst>
      <p:ext uri="{BB962C8B-B14F-4D97-AF65-F5344CB8AC3E}">
        <p14:creationId xmlns:p14="http://schemas.microsoft.com/office/powerpoint/2010/main" val="259725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8</a:t>
            </a:r>
            <a:r>
              <a:rPr dirty="0"/>
              <a:t/>
            </a:r>
            <a:br>
              <a:rPr dirty="0"/>
            </a:br>
            <a:r>
              <a:rPr lang="es-MX" b="1" dirty="0" smtClean="0">
                <a:latin typeface="+mn-lt"/>
              </a:rPr>
              <a:t>Conocer y prevenir STIs</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r>
              <a:rPr lang="es-MX" sz="2000" dirty="0" smtClean="0"/>
              <a:t>Definir las STIs y el VIH.</a:t>
            </a:r>
            <a:endParaRPr lang="es-MX" dirty="0"/>
          </a:p>
          <a:p>
            <a:r>
              <a:rPr lang="es-MX" sz="2000" dirty="0" smtClean="0"/>
              <a:t>Identificar conductas sexuales que ponen a la gente en alto o bajo riesgo para las STIs.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s-MX" sz="2000" dirty="0" smtClean="0"/>
              <a:t>Los estudiantes…</a:t>
            </a:r>
          </a:p>
          <a:p>
            <a:r>
              <a:rPr lang="es-MX" sz="2000" dirty="0" smtClean="0"/>
              <a:t>Compararán y distinguirán entre conductas que ponen a la gente en riesgo de STIs.</a:t>
            </a:r>
          </a:p>
          <a:p>
            <a:endParaRPr lang="es-MX" dirty="0" smtClean="0"/>
          </a:p>
        </p:txBody>
      </p:sp>
      <p:sp>
        <p:nvSpPr>
          <p:cNvPr id="10" name="TextBox 9"/>
          <p:cNvSpPr txBox="1"/>
          <p:nvPr/>
        </p:nvSpPr>
        <p:spPr>
          <a:xfrm>
            <a:off x="826873" y="5050665"/>
            <a:ext cx="10512862" cy="461665"/>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N/A</a:t>
            </a:r>
            <a:endParaRPr lang="es-MX" sz="2000" dirty="0"/>
          </a:p>
        </p:txBody>
      </p:sp>
    </p:spTree>
    <p:extLst>
      <p:ext uri="{BB962C8B-B14F-4D97-AF65-F5344CB8AC3E}">
        <p14:creationId xmlns:p14="http://schemas.microsoft.com/office/powerpoint/2010/main" val="421402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9</a:t>
            </a:r>
            <a:r>
              <a:rPr dirty="0"/>
              <a:t/>
            </a:r>
            <a:br>
              <a:rPr dirty="0"/>
            </a:br>
            <a:r>
              <a:rPr lang="es-MX" b="1" dirty="0" smtClean="0">
                <a:latin typeface="+mn-lt"/>
              </a:rPr>
              <a:t>Entender los límites</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fontScale="92500" lnSpcReduction="10000"/>
          </a:bodyPr>
          <a:lstStyle/>
          <a:p>
            <a:pPr marL="0" indent="0">
              <a:buNone/>
            </a:pPr>
            <a:r>
              <a:rPr lang="es-MX" sz="2000" dirty="0" smtClean="0"/>
              <a:t>Los estudiantes podrán…</a:t>
            </a:r>
          </a:p>
          <a:p>
            <a:r>
              <a:rPr lang="es-MX" sz="2000" dirty="0" smtClean="0"/>
              <a:t>Definir qué es un límite personal.</a:t>
            </a:r>
          </a:p>
          <a:p>
            <a:r>
              <a:rPr lang="es-MX" sz="2000" dirty="0" smtClean="0"/>
              <a:t>Demostrar cómo ser claros sobre los propios límites y cómo respetar los límites de los demás.</a:t>
            </a:r>
            <a:endParaRPr lang="es-MX" dirty="0"/>
          </a:p>
          <a:p>
            <a:r>
              <a:rPr lang="es-MX" sz="2000" dirty="0" smtClean="0"/>
              <a:t>Definir qué es el acoso sexual y el asalto sexual.</a:t>
            </a:r>
          </a:p>
          <a:p>
            <a:r>
              <a:rPr lang="es-MX" sz="2000" dirty="0" smtClean="0"/>
              <a:t>Nombrar un recurso que pueda proporcionar información sobre dónde reportar un acoso o asalto sexual.</a:t>
            </a:r>
            <a:r>
              <a:rPr lang="es-MX" dirty="0" smtClean="0"/>
              <a:t> </a:t>
            </a:r>
            <a:endParaRPr lang="es-MX" sz="2000" dirty="0" smtClean="0"/>
          </a:p>
          <a:p>
            <a:pPr marL="0" indent="0">
              <a:buNone/>
            </a:pPr>
            <a:endParaRPr lang="es-MX" sz="2000" dirty="0" smtClean="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s-MX" sz="2000" dirty="0" smtClean="0"/>
              <a:t>Los estudiantes…</a:t>
            </a:r>
          </a:p>
          <a:p>
            <a:r>
              <a:rPr lang="es-MX" sz="2000" dirty="0" smtClean="0"/>
              <a:t>Discutirán ideas sobre el significado de “límite” y cuándo las personas pueden poner límites personales.</a:t>
            </a:r>
          </a:p>
          <a:p>
            <a:r>
              <a:rPr lang="es-MX" sz="2000" dirty="0" smtClean="0"/>
              <a:t>Enumerar ejemplos de límites personales.</a:t>
            </a:r>
          </a:p>
          <a:p>
            <a:r>
              <a:rPr lang="es-MX" sz="2000" dirty="0" smtClean="0"/>
              <a:t>Analizar situaciones que aborden ejemplos de acoso o asalto sexual.</a:t>
            </a:r>
          </a:p>
        </p:txBody>
      </p:sp>
      <p:sp>
        <p:nvSpPr>
          <p:cNvPr id="10" name="TextBox 9"/>
          <p:cNvSpPr txBox="1"/>
          <p:nvPr/>
        </p:nvSpPr>
        <p:spPr>
          <a:xfrm>
            <a:off x="826873" y="5029200"/>
            <a:ext cx="10512862" cy="1338828"/>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¿Cuál es tu consejo?</a:t>
            </a:r>
            <a:endParaRPr lang="es-MX" b="1" dirty="0" smtClean="0">
              <a:solidFill>
                <a:srgbClr val="002060"/>
              </a:solidFill>
            </a:endParaRPr>
          </a:p>
          <a:p>
            <a:r>
              <a:rPr lang="es-MX" sz="1900" dirty="0" smtClean="0"/>
              <a:t>Los estudiantes leerán ejemplos en que un amigo está en una situación en la que tiene que poner un límite  personal o sexual y describirán qué consejo le darían a ese amigo. Ellos entonces discutirán sus ideas con sus padres o un tutor y registrarán cualquier consejo adicional que </a:t>
            </a:r>
            <a:r>
              <a:rPr lang="es-MX" sz="1900" dirty="0"/>
              <a:t>puedan dar.</a:t>
            </a:r>
          </a:p>
        </p:txBody>
      </p:sp>
    </p:spTree>
    <p:extLst>
      <p:ext uri="{BB962C8B-B14F-4D97-AF65-F5344CB8AC3E}">
        <p14:creationId xmlns:p14="http://schemas.microsoft.com/office/powerpoint/2010/main" val="45879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pPr marL="0" indent="0" algn="ctr">
              <a:buNone/>
            </a:pPr>
            <a:r>
              <a:rPr lang="es-MX" sz="3600" b="1" dirty="0" smtClean="0"/>
              <a:t>Derechos, Respeto, Responsabilidad</a:t>
            </a:r>
          </a:p>
          <a:p>
            <a:pPr marL="0" indent="0">
              <a:buNone/>
            </a:pPr>
            <a:endParaRPr lang="es-MX" sz="1050" dirty="0" smtClean="0"/>
          </a:p>
          <a:p>
            <a:pPr marL="0" indent="0">
              <a:spcAft>
                <a:spcPts val="600"/>
              </a:spcAft>
              <a:buNone/>
            </a:pPr>
            <a:r>
              <a:rPr lang="es-MX" dirty="0" smtClean="0"/>
              <a:t>Los Intercesores del plan de estudios de </a:t>
            </a:r>
            <a:r>
              <a:rPr lang="es-MX" sz="2400" b="1" i="1" dirty="0" smtClean="0">
                <a:hlinkClick r:id="rId3"/>
              </a:rPr>
              <a:t>Derechos, Respeto, Responsabilidad</a:t>
            </a:r>
            <a:r>
              <a:rPr lang="es-MX" dirty="0" smtClean="0">
                <a:hlinkClick r:id="rId3"/>
              </a:rPr>
              <a:t> </a:t>
            </a:r>
            <a:r>
              <a:rPr lang="es-MX" sz="2400" b="1" dirty="0" smtClean="0"/>
              <a:t>para jóvenes se basa en la convicción de que: </a:t>
            </a:r>
          </a:p>
          <a:p>
            <a:pPr lvl="1">
              <a:spcBef>
                <a:spcPts val="1200"/>
              </a:spcBef>
              <a:spcAft>
                <a:spcPts val="1200"/>
              </a:spcAft>
            </a:pPr>
            <a:r>
              <a:rPr lang="es-MX" sz="2000" dirty="0" smtClean="0"/>
              <a:t>Los jóvenes tienen el derecho a una información sobre la salud sexual y oportunidades equitativas para alcanzar su total potencial.</a:t>
            </a:r>
          </a:p>
          <a:p>
            <a:pPr lvl="1">
              <a:spcBef>
                <a:spcPts val="1200"/>
              </a:spcBef>
              <a:spcAft>
                <a:spcPts val="1200"/>
              </a:spcAft>
            </a:pPr>
            <a:r>
              <a:rPr lang="es-MX" sz="2000" dirty="0" smtClean="0"/>
              <a:t>Los jóvenes merecen respeto y que sus experiencias sean valoradas. </a:t>
            </a:r>
          </a:p>
          <a:p>
            <a:pPr lvl="1">
              <a:spcBef>
                <a:spcPts val="1200"/>
              </a:spcBef>
              <a:spcAft>
                <a:spcPts val="1200"/>
              </a:spcAft>
            </a:pPr>
            <a:r>
              <a:rPr lang="es-MX" sz="2000" dirty="0"/>
              <a:t>Los jóvenes tienen la responsabilidad de protegerse.</a:t>
            </a:r>
          </a:p>
          <a:p>
            <a:pPr lvl="1">
              <a:spcBef>
                <a:spcPts val="1200"/>
              </a:spcBef>
              <a:spcAft>
                <a:spcPts val="1200"/>
              </a:spcAft>
            </a:pPr>
            <a:r>
              <a:rPr lang="es-MX" sz="2000" dirty="0" smtClean="0"/>
              <a:t>La sociedad tiene la responsabilidad de proporcionar a los jóvenes todas las herramientas necesarias para salvaguardar su salud sexual.</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812" y="760396"/>
            <a:ext cx="10287000" cy="535021"/>
          </a:xfrm>
          <a:prstGeom prst="rect">
            <a:avLst/>
          </a:prstGeom>
        </p:spPr>
      </p:pic>
      <p:pic>
        <p:nvPicPr>
          <p:cNvPr id="2" name="Picture 1"/>
          <p:cNvPicPr>
            <a:picLocks noChangeAspect="1"/>
          </p:cNvPicPr>
          <p:nvPr/>
        </p:nvPicPr>
        <p:blipFill>
          <a:blip r:embed="rId5"/>
          <a:stretch>
            <a:fillRect/>
          </a:stretch>
        </p:blipFill>
        <p:spPr>
          <a:xfrm>
            <a:off x="9980506" y="6249931"/>
            <a:ext cx="1219306" cy="457240"/>
          </a:xfrm>
          <a:prstGeom prst="rect">
            <a:avLst/>
          </a:prstGeom>
        </p:spPr>
      </p:pic>
    </p:spTree>
    <p:extLst>
      <p:ext uri="{BB962C8B-B14F-4D97-AF65-F5344CB8AC3E}">
        <p14:creationId xmlns:p14="http://schemas.microsoft.com/office/powerpoint/2010/main" val="299532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Lección 10</a:t>
            </a:r>
            <a:r>
              <a:rPr dirty="0"/>
              <a:t/>
            </a:r>
            <a:br>
              <a:rPr dirty="0"/>
            </a:br>
            <a:r>
              <a:rPr lang="es-MX" b="1" dirty="0" smtClean="0">
                <a:latin typeface="+mn-lt"/>
              </a:rPr>
              <a:t>Ser inteligente, mantenerse a salvo en línea</a:t>
            </a:r>
            <a:endParaRPr lang="es-MX"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s-MX" dirty="0" smtClean="0"/>
              <a:t>Objetivos</a:t>
            </a:r>
            <a:r>
              <a:rPr lang="en-US" dirty="0" smtClean="0"/>
              <a:t>	</a:t>
            </a:r>
          </a:p>
          <a:p>
            <a:pPr algn="ctr"/>
            <a:endParaRPr lang="es-MX"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s-MX" sz="2000" dirty="0" smtClean="0"/>
              <a:t>Los estudiantes podrán…</a:t>
            </a:r>
          </a:p>
          <a:p>
            <a:pPr>
              <a:spcBef>
                <a:spcPts val="600"/>
              </a:spcBef>
            </a:pPr>
            <a:r>
              <a:rPr lang="es-MX" sz="2000" dirty="0" smtClean="0"/>
              <a:t>Describir aspectos positivos del uso de las redes sociales.</a:t>
            </a:r>
          </a:p>
          <a:p>
            <a:r>
              <a:rPr lang="es-MX" sz="2000" dirty="0"/>
              <a:t>Describir aspectos de las redes sociales que pueden ser inapropiados y riesgosos.</a:t>
            </a:r>
          </a:p>
          <a:p>
            <a:r>
              <a:rPr lang="es-MX" sz="2000" dirty="0" smtClean="0"/>
              <a:t>Demostrar conocimientos sobre cómo controlar situaciones riesgosas en línea.</a:t>
            </a:r>
            <a:endParaRPr lang="es-MX" sz="2000" dirty="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s-MX" dirty="0" smtClean="0"/>
              <a:t>Actividades</a:t>
            </a:r>
            <a:r>
              <a:rPr lang="en-US" dirty="0" smtClean="0"/>
              <a:t>	</a:t>
            </a:r>
            <a:endParaRPr lang="es-MX" dirty="0" smtClean="0"/>
          </a:p>
          <a:p>
            <a:pPr algn="ctr"/>
            <a:endParaRPr lang="es-MX"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s-MX" sz="2000" dirty="0" smtClean="0"/>
              <a:t>Los estudiantes…</a:t>
            </a:r>
          </a:p>
          <a:p>
            <a:pPr>
              <a:spcBef>
                <a:spcPts val="600"/>
              </a:spcBef>
            </a:pPr>
            <a:r>
              <a:rPr lang="es-MX" sz="2000" dirty="0" smtClean="0"/>
              <a:t>Verán el uso de las redes sociales de tres estudiantes u nombrarán aspectos positivos y negativos de cada uno.</a:t>
            </a:r>
          </a:p>
          <a:p>
            <a:r>
              <a:rPr lang="es-MX" sz="2000" dirty="0" smtClean="0"/>
              <a:t>Leerán sobre varias situaciones y luego evaluarán la seguridad de cada situación y discutirán cómo el estudiante puede proceder para poder permanecer a salvo.</a:t>
            </a:r>
          </a:p>
        </p:txBody>
      </p:sp>
      <p:sp>
        <p:nvSpPr>
          <p:cNvPr id="10" name="TextBox 9"/>
          <p:cNvSpPr txBox="1"/>
          <p:nvPr/>
        </p:nvSpPr>
        <p:spPr>
          <a:xfrm>
            <a:off x="826873" y="5029200"/>
            <a:ext cx="10512862" cy="461665"/>
          </a:xfrm>
          <a:prstGeom prst="rect">
            <a:avLst/>
          </a:prstGeom>
          <a:solidFill>
            <a:schemeClr val="accent6">
              <a:lumMod val="40000"/>
              <a:lumOff val="60000"/>
            </a:schemeClr>
          </a:solidFill>
        </p:spPr>
        <p:txBody>
          <a:bodyPr wrap="square" rtlCol="0">
            <a:spAutoFit/>
          </a:bodyPr>
          <a:lstStyle/>
          <a:p>
            <a:r>
              <a:rPr lang="es-MX" b="1" dirty="0" smtClean="0">
                <a:solidFill>
                  <a:srgbClr val="002060"/>
                </a:solidFill>
              </a:rPr>
              <a:t>Tarea: </a:t>
            </a:r>
            <a:r>
              <a:rPr lang="es-MX" b="1" i="1" dirty="0" smtClean="0">
                <a:solidFill>
                  <a:srgbClr val="002060"/>
                </a:solidFill>
              </a:rPr>
              <a:t>N/A</a:t>
            </a:r>
            <a:endParaRPr lang="es-MX" sz="2000" b="1" dirty="0" smtClean="0">
              <a:solidFill>
                <a:srgbClr val="002060"/>
              </a:solidFill>
            </a:endParaRPr>
          </a:p>
        </p:txBody>
      </p:sp>
    </p:spTree>
    <p:extLst>
      <p:ext uri="{BB962C8B-B14F-4D97-AF65-F5344CB8AC3E}">
        <p14:creationId xmlns:p14="http://schemas.microsoft.com/office/powerpoint/2010/main" val="234086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570" y="990600"/>
            <a:ext cx="3931213" cy="1066800"/>
          </a:xfrm>
          <a:solidFill>
            <a:schemeClr val="accent6">
              <a:lumMod val="40000"/>
              <a:lumOff val="60000"/>
            </a:schemeClr>
          </a:solidFill>
        </p:spPr>
        <p:txBody>
          <a:bodyPr anchor="ctr">
            <a:normAutofit/>
          </a:bodyPr>
          <a:lstStyle/>
          <a:p>
            <a:r>
              <a:rPr lang="en-US" sz="3600" b="1" dirty="0"/>
              <a:t>¿</a:t>
            </a:r>
            <a:r>
              <a:rPr lang="en-US" sz="3600" b="1" dirty="0" err="1"/>
              <a:t>Tiene</a:t>
            </a:r>
            <a:r>
              <a:rPr lang="en-US" sz="3600" b="1" dirty="0"/>
              <a:t> </a:t>
            </a:r>
            <a:r>
              <a:rPr lang="en-US" sz="3600" b="1" dirty="0" err="1"/>
              <a:t>preguntas</a:t>
            </a:r>
            <a:r>
              <a:rPr lang="en-US" sz="3600" b="1" dirty="0"/>
              <a:t>?</a:t>
            </a:r>
            <a:endParaRPr lang="en-US" sz="3600" dirty="0"/>
          </a:p>
        </p:txBody>
      </p:sp>
      <p:sp>
        <p:nvSpPr>
          <p:cNvPr id="6" name="Text Placeholder 5"/>
          <p:cNvSpPr>
            <a:spLocks noGrp="1"/>
          </p:cNvSpPr>
          <p:nvPr>
            <p:ph type="body" sz="half" idx="2"/>
          </p:nvPr>
        </p:nvSpPr>
        <p:spPr>
          <a:xfrm>
            <a:off x="839570" y="2057400"/>
            <a:ext cx="3931213" cy="3886200"/>
          </a:xfrm>
          <a:solidFill>
            <a:schemeClr val="accent1">
              <a:lumMod val="40000"/>
              <a:lumOff val="60000"/>
            </a:schemeClr>
          </a:solidFill>
        </p:spPr>
        <p:txBody>
          <a:bodyPr>
            <a:normAutofit/>
          </a:bodyPr>
          <a:lstStyle/>
          <a:p>
            <a:r>
              <a:rPr lang="es-419" sz="2400" dirty="0"/>
              <a:t>Favor de comunicase con el director de la escuela de su hijo si tiene preguntas sobre el plan de estudios de educación sexual en línea. </a:t>
            </a:r>
            <a:endParaRPr lang="en-US" sz="2400" dirty="0"/>
          </a:p>
          <a:p>
            <a:pPr>
              <a:spcBef>
                <a:spcPts val="1800"/>
              </a:spcBef>
            </a:pPr>
            <a:r>
              <a:rPr lang="es-419" sz="2400" dirty="0"/>
              <a:t>La información de contacto de su director la encontrará en el portal de web de la escuela.  </a:t>
            </a:r>
            <a:r>
              <a:rPr lang="en-US" sz="2400" dirty="0" err="1"/>
              <a:t>Lista</a:t>
            </a:r>
            <a:r>
              <a:rPr lang="en-US" sz="2400" dirty="0"/>
              <a:t> de portal web de </a:t>
            </a:r>
            <a:r>
              <a:rPr lang="en-US" sz="2400" dirty="0" err="1" smtClean="0"/>
              <a:t>escuelas</a:t>
            </a:r>
            <a:r>
              <a:rPr lang="en-US" sz="2400" dirty="0"/>
              <a:t> </a:t>
            </a:r>
            <a:r>
              <a:rPr lang="en-US" sz="2400" u="sng" dirty="0" smtClean="0">
                <a:hlinkClick r:id="rId2"/>
              </a:rPr>
              <a:t>aquí</a:t>
            </a:r>
            <a:r>
              <a:rPr lang="en-US" sz="2400" dirty="0" smtClean="0"/>
              <a:t>.</a:t>
            </a:r>
            <a:r>
              <a:rPr lang="en-US" sz="2400" u="sng" dirty="0" smtClean="0">
                <a:hlinkClick r:id="rId2"/>
              </a:rPr>
              <a:t> </a:t>
            </a:r>
            <a:endParaRPr lang="en-US" sz="2400" dirty="0"/>
          </a:p>
        </p:txBody>
      </p:sp>
      <p:pic>
        <p:nvPicPr>
          <p:cNvPr id="10" name="Picture 9"/>
          <p:cNvPicPr>
            <a:picLocks noChangeAspect="1"/>
          </p:cNvPicPr>
          <p:nvPr/>
        </p:nvPicPr>
        <p:blipFill>
          <a:blip r:embed="rId3"/>
          <a:stretch>
            <a:fillRect/>
          </a:stretch>
        </p:blipFill>
        <p:spPr>
          <a:xfrm>
            <a:off x="4767686" y="685800"/>
            <a:ext cx="6886229" cy="5511970"/>
          </a:xfrm>
          <a:prstGeom prst="rect">
            <a:avLst/>
          </a:prstGeom>
        </p:spPr>
      </p:pic>
    </p:spTree>
    <p:extLst>
      <p:ext uri="{BB962C8B-B14F-4D97-AF65-F5344CB8AC3E}">
        <p14:creationId xmlns:p14="http://schemas.microsoft.com/office/powerpoint/2010/main" val="62658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fontScale="92500" lnSpcReduction="20000"/>
          </a:bodyPr>
          <a:lstStyle/>
          <a:p>
            <a:pPr marL="0" indent="0" algn="ctr">
              <a:buNone/>
            </a:pPr>
            <a:r>
              <a:rPr lang="es-MX" sz="3600" b="1" dirty="0" smtClean="0">
                <a:hlinkClick r:id="rId3"/>
              </a:rPr>
              <a:t>Ley de jóvenes saludables de California</a:t>
            </a:r>
            <a:endParaRPr lang="es-MX" sz="3600" b="1" dirty="0" smtClean="0"/>
          </a:p>
          <a:p>
            <a:pPr marL="0" indent="0">
              <a:buNone/>
            </a:pPr>
            <a:endParaRPr lang="es-MX" sz="900" dirty="0" smtClean="0"/>
          </a:p>
          <a:p>
            <a:pPr marL="0" indent="0">
              <a:spcAft>
                <a:spcPts val="600"/>
              </a:spcAft>
              <a:buNone/>
            </a:pPr>
            <a:r>
              <a:rPr lang="es-MX" sz="2400" b="1" dirty="0" smtClean="0"/>
              <a:t>Dictado por el Estado de California aún durante los periodos de “aprendizaje a distancia”. </a:t>
            </a:r>
          </a:p>
          <a:p>
            <a:pPr marL="0" indent="0">
              <a:spcAft>
                <a:spcPts val="600"/>
              </a:spcAft>
              <a:buNone/>
            </a:pPr>
            <a:r>
              <a:rPr lang="es-MX" sz="2400" b="1" dirty="0" smtClean="0"/>
              <a:t>La educación integral de salud sexual y de prevención contra el VIH debe ser:</a:t>
            </a:r>
          </a:p>
          <a:p>
            <a:pPr lvl="1">
              <a:spcBef>
                <a:spcPts val="1200"/>
              </a:spcBef>
              <a:spcAft>
                <a:spcPts val="1200"/>
              </a:spcAft>
            </a:pPr>
            <a:r>
              <a:rPr lang="es-MX" sz="2000" dirty="0"/>
              <a:t>Impartida al menos una vez en la escuela intermedia y el menos una vez en la escuela preparatoria.</a:t>
            </a:r>
          </a:p>
          <a:p>
            <a:pPr lvl="1">
              <a:spcBef>
                <a:spcPts val="1200"/>
              </a:spcBef>
              <a:spcAft>
                <a:spcPts val="1200"/>
              </a:spcAft>
            </a:pPr>
            <a:r>
              <a:rPr lang="es-MX" sz="2000" dirty="0" smtClean="0"/>
              <a:t>Debe ser apropiada a la edad si se imparte antes del 7º grado y la instrucción debe ser paralela a las provisiones generales (§§51930-3) y puede incluir cualquier tema general (§51934).</a:t>
            </a:r>
          </a:p>
          <a:p>
            <a:pPr lvl="1">
              <a:spcBef>
                <a:spcPts val="1200"/>
              </a:spcBef>
              <a:spcAft>
                <a:spcPts val="1200"/>
              </a:spcAft>
            </a:pPr>
            <a:r>
              <a:rPr lang="es-MX" sz="2000" dirty="0" smtClean="0"/>
              <a:t>Debe ser médicamente rigurosa, objetiva e imparcial (§51933).</a:t>
            </a:r>
          </a:p>
          <a:p>
            <a:pPr lvl="1">
              <a:spcBef>
                <a:spcPts val="1200"/>
              </a:spcBef>
              <a:spcAft>
                <a:spcPts val="1200"/>
              </a:spcAft>
            </a:pPr>
            <a:r>
              <a:rPr lang="es-MX" sz="2000" dirty="0"/>
              <a:t>Debe ser apropiada para usarse con alumnos de cualquier raza, género, orientación sexual y antecedentes étnicos y culturales, alumnos con discapacidades y aprendientes de inglés (§51933).</a:t>
            </a:r>
          </a:p>
          <a:p>
            <a:pPr lvl="1">
              <a:spcBef>
                <a:spcPts val="1200"/>
              </a:spcBef>
              <a:spcAft>
                <a:spcPts val="1200"/>
              </a:spcAft>
            </a:pPr>
            <a:endParaRPr lang="es-MX" sz="20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982" y="685800"/>
            <a:ext cx="10361830" cy="551161"/>
          </a:xfrm>
          <a:prstGeom prst="rect">
            <a:avLst/>
          </a:prstGeom>
        </p:spPr>
      </p:pic>
      <p:pic>
        <p:nvPicPr>
          <p:cNvPr id="2" name="Picture 1">
            <a:hlinkClick r:id="rId3"/>
          </p:cNvPr>
          <p:cNvPicPr>
            <a:picLocks noChangeAspect="1"/>
          </p:cNvPicPr>
          <p:nvPr/>
        </p:nvPicPr>
        <p:blipFill>
          <a:blip r:embed="rId5"/>
          <a:stretch>
            <a:fillRect/>
          </a:stretch>
        </p:blipFill>
        <p:spPr>
          <a:xfrm>
            <a:off x="8380412" y="6201316"/>
            <a:ext cx="3249450" cy="493819"/>
          </a:xfrm>
          <a:prstGeom prst="rect">
            <a:avLst/>
          </a:prstGeom>
        </p:spPr>
      </p:pic>
    </p:spTree>
    <p:extLst>
      <p:ext uri="{BB962C8B-B14F-4D97-AF65-F5344CB8AC3E}">
        <p14:creationId xmlns:p14="http://schemas.microsoft.com/office/powerpoint/2010/main" val="113949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982" y="1600200"/>
            <a:ext cx="10512862" cy="4576763"/>
          </a:xfrm>
          <a:solidFill>
            <a:schemeClr val="accent6">
              <a:lumMod val="20000"/>
              <a:lumOff val="80000"/>
            </a:schemeClr>
          </a:solidFill>
        </p:spPr>
        <p:txBody>
          <a:bodyPr>
            <a:normAutofit/>
          </a:bodyPr>
          <a:lstStyle/>
          <a:p>
            <a:pPr marL="0" indent="0">
              <a:spcBef>
                <a:spcPts val="0"/>
              </a:spcBef>
              <a:buNone/>
            </a:pPr>
            <a:endParaRPr lang="es-MX" sz="1200" dirty="0" smtClean="0"/>
          </a:p>
          <a:p>
            <a:pPr marL="0" indent="0">
              <a:spcAft>
                <a:spcPts val="600"/>
              </a:spcAft>
              <a:buNone/>
            </a:pPr>
            <a:r>
              <a:rPr lang="es-MX" sz="2400" b="1" dirty="0" smtClean="0"/>
              <a:t>Toda la educación de salud sexual y de prevención contra el VIH debe: </a:t>
            </a:r>
          </a:p>
          <a:p>
            <a:pPr lvl="1">
              <a:spcBef>
                <a:spcPts val="1200"/>
              </a:spcBef>
              <a:spcAft>
                <a:spcPts val="1200"/>
              </a:spcAft>
            </a:pPr>
            <a:r>
              <a:rPr lang="es-MX" sz="2000" dirty="0" smtClean="0"/>
              <a:t>Promover conocimiento sobre la sexualidad como una parte normal del desarrollo humano.</a:t>
            </a:r>
          </a:p>
          <a:p>
            <a:pPr lvl="1">
              <a:spcBef>
                <a:spcPts val="1200"/>
              </a:spcBef>
              <a:spcAft>
                <a:spcPts val="1200"/>
              </a:spcAft>
            </a:pPr>
            <a:r>
              <a:rPr lang="es-MX" sz="2000" dirty="0"/>
              <a:t>Proporcionar a los alumnos conocimientos y habilidades que necesitan para desarrollar actitudes saludables en relación al crecimiento y desarrollo adolescente, imagen corporal, género, orientación sexual, relaciones, matrimonio y familia.</a:t>
            </a:r>
          </a:p>
          <a:p>
            <a:pPr lvl="1">
              <a:spcBef>
                <a:spcPts val="1200"/>
              </a:spcBef>
              <a:spcAft>
                <a:spcPts val="1200"/>
              </a:spcAft>
            </a:pPr>
            <a:r>
              <a:rPr lang="es-MX" sz="2000" dirty="0"/>
              <a:t>Reconocer afirmativamente que las persones tienen diferentes orientaciones sexuales y, al discutir y dar ejemplos de relaciones y parejas, deben incluirse las relaciones del mismo sexo.</a:t>
            </a:r>
          </a:p>
          <a:p>
            <a:pPr lvl="1">
              <a:spcBef>
                <a:spcPts val="1200"/>
              </a:spcBef>
              <a:spcAft>
                <a:spcPts val="1200"/>
              </a:spcAft>
            </a:pPr>
            <a:r>
              <a:rPr lang="es-MX" sz="2000" dirty="0" smtClean="0"/>
              <a:t>Alentar a los alumnos a hablar con sus padres, tutores y otros adultos en quien confíen sobre la sexualidad humana y proporcionarles los conocimientos y habilidades para hacerlo.</a:t>
            </a:r>
          </a:p>
          <a:p>
            <a:pPr marL="457063" lvl="1" indent="0">
              <a:spcAft>
                <a:spcPts val="600"/>
              </a:spcAft>
              <a:buNone/>
            </a:pPr>
            <a:endParaRPr lang="es-MX" dirty="0" smtClean="0"/>
          </a:p>
          <a:p>
            <a:pPr marL="457063" lvl="1" indent="0">
              <a:spcAft>
                <a:spcPts val="600"/>
              </a:spcAft>
              <a:buNone/>
            </a:pPr>
            <a:endParaRPr lang="es-MX"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982" y="609600"/>
            <a:ext cx="10512862" cy="559194"/>
          </a:xfrm>
          <a:prstGeom prst="rect">
            <a:avLst/>
          </a:prstGeom>
        </p:spPr>
      </p:pic>
      <p:sp>
        <p:nvSpPr>
          <p:cNvPr id="5" name="TextBox 4"/>
          <p:cNvSpPr txBox="1"/>
          <p:nvPr/>
        </p:nvSpPr>
        <p:spPr>
          <a:xfrm>
            <a:off x="8761412" y="6176963"/>
            <a:ext cx="3200400" cy="369332"/>
          </a:xfrm>
          <a:prstGeom prst="rect">
            <a:avLst/>
          </a:prstGeom>
          <a:noFill/>
        </p:spPr>
        <p:txBody>
          <a:bodyPr wrap="square" rtlCol="0">
            <a:spAutoFit/>
          </a:bodyPr>
          <a:lstStyle/>
          <a:p>
            <a:pPr marL="0" lvl="1"/>
            <a:r>
              <a:rPr lang="es-MX" sz="1800" i="1" dirty="0">
                <a:solidFill>
                  <a:prstClr val="black"/>
                </a:solidFill>
              </a:rPr>
              <a:t>Código de Educación de CA </a:t>
            </a:r>
            <a:r>
              <a:rPr lang="es-MX" sz="1800" i="1" dirty="0" smtClean="0">
                <a:solidFill>
                  <a:prstClr val="black"/>
                </a:solidFill>
                <a:hlinkClick r:id="rId4"/>
              </a:rPr>
              <a:t>§51933</a:t>
            </a:r>
            <a:endParaRPr lang="es-MX" sz="2000" i="1" dirty="0"/>
          </a:p>
        </p:txBody>
      </p:sp>
    </p:spTree>
    <p:extLst>
      <p:ext uri="{BB962C8B-B14F-4D97-AF65-F5344CB8AC3E}">
        <p14:creationId xmlns:p14="http://schemas.microsoft.com/office/powerpoint/2010/main" val="261673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s-MX" sz="4400" b="1" dirty="0" smtClean="0">
                <a:solidFill>
                  <a:prstClr val="black"/>
                </a:solidFill>
              </a:rPr>
              <a:t>Notificación para padres/tutores</a:t>
            </a:r>
            <a:endParaRPr lang="es-MX" dirty="0"/>
          </a:p>
        </p:txBody>
      </p:sp>
      <p:sp>
        <p:nvSpPr>
          <p:cNvPr id="3" name="Content Placeholder 2"/>
          <p:cNvSpPr>
            <a:spLocks noGrp="1"/>
          </p:cNvSpPr>
          <p:nvPr>
            <p:ph idx="1"/>
          </p:nvPr>
        </p:nvSpPr>
        <p:spPr>
          <a:solidFill>
            <a:schemeClr val="accent6">
              <a:lumMod val="20000"/>
              <a:lumOff val="80000"/>
            </a:schemeClr>
          </a:solidFill>
          <a:ln w="28575">
            <a:noFill/>
          </a:ln>
        </p:spPr>
        <p:txBody>
          <a:bodyPr>
            <a:normAutofit/>
          </a:bodyPr>
          <a:lstStyle/>
          <a:p>
            <a:pPr marL="0" indent="0">
              <a:spcBef>
                <a:spcPts val="0"/>
              </a:spcBef>
              <a:buNone/>
            </a:pPr>
            <a:endParaRPr lang="es-MX" sz="1200" dirty="0" smtClean="0"/>
          </a:p>
          <a:p>
            <a:pPr lvl="1">
              <a:spcBef>
                <a:spcPts val="1800"/>
              </a:spcBef>
              <a:spcAft>
                <a:spcPts val="600"/>
              </a:spcAft>
            </a:pPr>
            <a:r>
              <a:rPr lang="es-MX" sz="2400" dirty="0" smtClean="0"/>
              <a:t>Usted tiene el derecho de recibir notificación sobre la educación de salud sexual y de prevención contra el VIH que se imparta en su plantel escolar.</a:t>
            </a:r>
          </a:p>
          <a:p>
            <a:pPr lvl="1">
              <a:spcBef>
                <a:spcPts val="1800"/>
              </a:spcBef>
              <a:spcAft>
                <a:spcPts val="600"/>
              </a:spcAft>
            </a:pPr>
            <a:r>
              <a:rPr lang="es-MX" sz="2400" dirty="0" smtClean="0"/>
              <a:t>Normalmente se enviará una carta de notificación al hogar al comienzo del año en los paquetes de inscripción.</a:t>
            </a:r>
          </a:p>
          <a:p>
            <a:pPr lvl="1">
              <a:spcBef>
                <a:spcPts val="1800"/>
              </a:spcBef>
              <a:spcAft>
                <a:spcPts val="600"/>
              </a:spcAft>
            </a:pPr>
            <a:r>
              <a:rPr lang="es-MX" sz="2400" dirty="0" smtClean="0"/>
              <a:t>Los padres/tutores deben ser notificados al comienzo del año escolar:</a:t>
            </a:r>
          </a:p>
          <a:p>
            <a:pPr lvl="2">
              <a:spcBef>
                <a:spcPts val="0"/>
              </a:spcBef>
              <a:spcAft>
                <a:spcPts val="600"/>
              </a:spcAft>
            </a:pPr>
            <a:r>
              <a:rPr lang="es-MX" sz="1800" dirty="0" smtClean="0"/>
              <a:t>Se impartirá la educación de salud sexual y de prevención contra el VIH.</a:t>
            </a:r>
          </a:p>
          <a:p>
            <a:pPr lvl="2">
              <a:spcBef>
                <a:spcPts val="0"/>
              </a:spcBef>
              <a:spcAft>
                <a:spcPts val="600"/>
              </a:spcAft>
            </a:pPr>
            <a:r>
              <a:rPr lang="es-MX" sz="1800" dirty="0" smtClean="0"/>
              <a:t>El currículo y los materiales están disponibles para revisión previas por los padres/tutores.</a:t>
            </a:r>
          </a:p>
          <a:p>
            <a:pPr lvl="2">
              <a:spcBef>
                <a:spcPts val="0"/>
              </a:spcBef>
              <a:spcAft>
                <a:spcPts val="600"/>
              </a:spcAft>
            </a:pPr>
            <a:r>
              <a:rPr lang="es-MX" sz="1800" dirty="0" smtClean="0"/>
              <a:t>Usted puede excusar a su hijo/a de esta instrucción proporcionando una solicitud por escrito a la escuela.</a:t>
            </a:r>
            <a:endParaRPr lang="es-MX" sz="2000" dirty="0" smtClean="0"/>
          </a:p>
          <a:p>
            <a:pPr lvl="1">
              <a:spcBef>
                <a:spcPts val="1200"/>
              </a:spcBef>
              <a:spcAft>
                <a:spcPts val="1200"/>
              </a:spcAft>
            </a:pPr>
            <a:endParaRPr lang="es-MX" sz="2000" dirty="0"/>
          </a:p>
          <a:p>
            <a:pPr lvl="1">
              <a:spcBef>
                <a:spcPts val="1200"/>
              </a:spcBef>
              <a:spcAft>
                <a:spcPts val="1200"/>
              </a:spcAft>
            </a:pPr>
            <a:endParaRPr lang="es-MX" sz="2000" dirty="0" smtClean="0"/>
          </a:p>
          <a:p>
            <a:pPr lvl="1">
              <a:spcBef>
                <a:spcPts val="1200"/>
              </a:spcBef>
              <a:spcAft>
                <a:spcPts val="1200"/>
              </a:spcAft>
            </a:pPr>
            <a:endParaRPr lang="es-MX" sz="2000" dirty="0"/>
          </a:p>
          <a:p>
            <a:pPr lvl="1">
              <a:spcBef>
                <a:spcPts val="1200"/>
              </a:spcBef>
              <a:spcAft>
                <a:spcPts val="1200"/>
              </a:spcAft>
            </a:pPr>
            <a:endParaRPr lang="es-MX" sz="2000" dirty="0" smtClean="0"/>
          </a:p>
          <a:p>
            <a:pPr lvl="1">
              <a:spcAft>
                <a:spcPts val="600"/>
              </a:spcAft>
            </a:pPr>
            <a:endParaRPr lang="es-MX" dirty="0" smtClean="0"/>
          </a:p>
        </p:txBody>
      </p:sp>
      <p:sp>
        <p:nvSpPr>
          <p:cNvPr id="4" name="TextBox 3"/>
          <p:cNvSpPr txBox="1"/>
          <p:nvPr/>
        </p:nvSpPr>
        <p:spPr>
          <a:xfrm>
            <a:off x="8456612" y="6176964"/>
            <a:ext cx="3200400" cy="369332"/>
          </a:xfrm>
          <a:prstGeom prst="rect">
            <a:avLst/>
          </a:prstGeom>
          <a:noFill/>
        </p:spPr>
        <p:txBody>
          <a:bodyPr wrap="square" rtlCol="0">
            <a:spAutoFit/>
          </a:bodyPr>
          <a:lstStyle/>
          <a:p>
            <a:pPr marL="0" lvl="1"/>
            <a:r>
              <a:rPr lang="es-MX" sz="1800" i="1" dirty="0">
                <a:solidFill>
                  <a:prstClr val="black"/>
                </a:solidFill>
              </a:rPr>
              <a:t>Código de Educación de CA </a:t>
            </a:r>
            <a:r>
              <a:rPr lang="es-MX" sz="1800" i="1" dirty="0" smtClean="0">
                <a:solidFill>
                  <a:prstClr val="black"/>
                </a:solidFill>
                <a:hlinkClick r:id="rId3"/>
              </a:rPr>
              <a:t>§§51937-9</a:t>
            </a:r>
            <a:endParaRPr lang="es-MX" sz="2000" i="1" dirty="0"/>
          </a:p>
        </p:txBody>
      </p:sp>
    </p:spTree>
    <p:extLst>
      <p:ext uri="{BB962C8B-B14F-4D97-AF65-F5344CB8AC3E}">
        <p14:creationId xmlns:p14="http://schemas.microsoft.com/office/powerpoint/2010/main" val="328377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s-MX" sz="4400" b="1" dirty="0" smtClean="0">
                <a:solidFill>
                  <a:prstClr val="black"/>
                </a:solidFill>
              </a:rPr>
              <a:t>Derechos de los padres o tutores</a:t>
            </a:r>
            <a:endParaRPr lang="es-MX" dirty="0"/>
          </a:p>
        </p:txBody>
      </p:sp>
      <p:sp>
        <p:nvSpPr>
          <p:cNvPr id="5" name="Text Placeholder 4"/>
          <p:cNvSpPr>
            <a:spLocks noGrp="1"/>
          </p:cNvSpPr>
          <p:nvPr>
            <p:ph type="body" idx="1"/>
          </p:nvPr>
        </p:nvSpPr>
        <p:spPr>
          <a:xfrm>
            <a:off x="839570" y="1681163"/>
            <a:ext cx="5254840" cy="823912"/>
          </a:xfrm>
          <a:solidFill>
            <a:schemeClr val="accent4">
              <a:lumMod val="20000"/>
              <a:lumOff val="80000"/>
            </a:schemeClr>
          </a:solidFill>
          <a:ln w="28575">
            <a:solidFill>
              <a:schemeClr val="tx1"/>
            </a:solidFill>
          </a:ln>
        </p:spPr>
        <p:txBody>
          <a:bodyPr>
            <a:normAutofit/>
          </a:bodyPr>
          <a:lstStyle/>
          <a:p>
            <a:pPr algn="ctr">
              <a:lnSpc>
                <a:spcPct val="100000"/>
              </a:lnSpc>
              <a:spcBef>
                <a:spcPts val="0"/>
              </a:spcBef>
            </a:pPr>
            <a:r>
              <a:rPr lang="es-MX" sz="2800" dirty="0" smtClean="0"/>
              <a:t>Revisión previa de materiales</a:t>
            </a:r>
            <a:r>
              <a:rPr lang="en-US" sz="2800" dirty="0" smtClean="0"/>
              <a:t>	</a:t>
            </a:r>
            <a:endParaRPr lang="es-MX" sz="2800" dirty="0"/>
          </a:p>
        </p:txBody>
      </p:sp>
      <p:sp>
        <p:nvSpPr>
          <p:cNvPr id="3" name="Content Placeholder 2"/>
          <p:cNvSpPr>
            <a:spLocks noGrp="1"/>
          </p:cNvSpPr>
          <p:nvPr>
            <p:ph sz="half" idx="2"/>
          </p:nvPr>
        </p:nvSpPr>
        <p:spPr>
          <a:xfrm>
            <a:off x="839568" y="2505075"/>
            <a:ext cx="5254841" cy="3674246"/>
          </a:xfrm>
          <a:solidFill>
            <a:schemeClr val="accent6">
              <a:lumMod val="20000"/>
              <a:lumOff val="80000"/>
            </a:schemeClr>
          </a:solidFill>
          <a:ln w="28575">
            <a:solidFill>
              <a:schemeClr val="tx1"/>
            </a:solidFill>
          </a:ln>
        </p:spPr>
        <p:txBody>
          <a:bodyPr>
            <a:normAutofit fontScale="92500" lnSpcReduction="20000"/>
          </a:bodyPr>
          <a:lstStyle/>
          <a:p>
            <a:pPr marL="0" indent="0">
              <a:spcBef>
                <a:spcPts val="2400"/>
              </a:spcBef>
              <a:buNone/>
            </a:pPr>
            <a:endParaRPr lang="es-MX" sz="1600" dirty="0" smtClean="0"/>
          </a:p>
          <a:p>
            <a:pPr>
              <a:spcBef>
                <a:spcPts val="0"/>
              </a:spcBef>
            </a:pPr>
            <a:r>
              <a:rPr lang="es-MX" sz="2200" dirty="0" smtClean="0"/>
              <a:t>Usted tiene derecho de ver los materiales de educación de salud sexual y de prevención contra el VIH con anticipación en el plantel escolar o en línea. </a:t>
            </a:r>
          </a:p>
          <a:p>
            <a:pPr>
              <a:spcBef>
                <a:spcPts val="2400"/>
              </a:spcBef>
            </a:pPr>
            <a:r>
              <a:rPr lang="es-MX" sz="2200" dirty="0" smtClean="0"/>
              <a:t>Puede verlos en el evento de Revisión de Padres (virtual o en el plantel escolar si está abierto) o haciendo una cita directamente con el maestro.</a:t>
            </a:r>
          </a:p>
          <a:p>
            <a:pPr>
              <a:spcBef>
                <a:spcPts val="2400"/>
              </a:spcBef>
            </a:pPr>
            <a:r>
              <a:rPr lang="es-MX" dirty="0" smtClean="0"/>
              <a:t>También hay recursos disponibles para revisar los materiales didácticos en nuestro </a:t>
            </a:r>
            <a:r>
              <a:rPr lang="es-MX" sz="2200" dirty="0" smtClean="0">
                <a:hlinkClick r:id="rId3"/>
              </a:rPr>
              <a:t>sitio web</a:t>
            </a:r>
            <a:r>
              <a:rPr lang="es-MX" dirty="0" smtClean="0"/>
              <a:t>.</a:t>
            </a:r>
          </a:p>
        </p:txBody>
      </p:sp>
      <p:sp>
        <p:nvSpPr>
          <p:cNvPr id="6" name="Text Placeholder 5"/>
          <p:cNvSpPr>
            <a:spLocks noGrp="1"/>
          </p:cNvSpPr>
          <p:nvPr>
            <p:ph type="body" sz="quarter" idx="3"/>
          </p:nvPr>
        </p:nvSpPr>
        <p:spPr>
          <a:xfrm>
            <a:off x="6094412" y="1681163"/>
            <a:ext cx="5258019" cy="823912"/>
          </a:xfrm>
          <a:solidFill>
            <a:schemeClr val="accent2">
              <a:lumMod val="20000"/>
              <a:lumOff val="80000"/>
            </a:schemeClr>
          </a:solidFill>
          <a:ln w="28575">
            <a:solidFill>
              <a:schemeClr val="tx1"/>
            </a:solidFill>
          </a:ln>
        </p:spPr>
        <p:txBody>
          <a:bodyPr>
            <a:normAutofit lnSpcReduction="10000"/>
          </a:bodyPr>
          <a:lstStyle/>
          <a:p>
            <a:pPr algn="ctr"/>
            <a:r>
              <a:rPr lang="es-MX" sz="2800" dirty="0" smtClean="0"/>
              <a:t>Exentar a sus hijo/a de esta instrucción</a:t>
            </a:r>
            <a:endParaRPr lang="es-MX" sz="2800" dirty="0"/>
          </a:p>
        </p:txBody>
      </p:sp>
      <p:sp>
        <p:nvSpPr>
          <p:cNvPr id="7" name="Content Placeholder 6"/>
          <p:cNvSpPr>
            <a:spLocks noGrp="1"/>
          </p:cNvSpPr>
          <p:nvPr>
            <p:ph sz="quarter" idx="4"/>
          </p:nvPr>
        </p:nvSpPr>
        <p:spPr>
          <a:xfrm>
            <a:off x="6094411" y="2505075"/>
            <a:ext cx="5258020" cy="3684588"/>
          </a:xfrm>
          <a:solidFill>
            <a:schemeClr val="accent6">
              <a:lumMod val="20000"/>
              <a:lumOff val="80000"/>
            </a:schemeClr>
          </a:solidFill>
          <a:ln w="28575">
            <a:solidFill>
              <a:schemeClr val="tx1"/>
            </a:solidFill>
          </a:ln>
        </p:spPr>
        <p:txBody>
          <a:bodyPr>
            <a:normAutofit fontScale="92500" lnSpcReduction="10000"/>
          </a:bodyPr>
          <a:lstStyle/>
          <a:p>
            <a:pPr marL="0" indent="0">
              <a:buNone/>
            </a:pPr>
            <a:endParaRPr lang="es-MX" sz="1600" dirty="0" smtClean="0"/>
          </a:p>
          <a:p>
            <a:pPr>
              <a:spcBef>
                <a:spcPts val="0"/>
              </a:spcBef>
              <a:spcAft>
                <a:spcPts val="600"/>
              </a:spcAft>
            </a:pPr>
            <a:r>
              <a:rPr lang="es-MX" dirty="0" smtClean="0"/>
              <a:t>Para poder exentar a su hijo/a de la educación de salud sexual, debe presentar su solicitud electrónicamente o por escrito al maestro.</a:t>
            </a:r>
            <a:endParaRPr lang="es-MX" sz="2200" dirty="0"/>
          </a:p>
          <a:p>
            <a:pPr>
              <a:spcBef>
                <a:spcPts val="1800"/>
              </a:spcBef>
              <a:spcAft>
                <a:spcPts val="2400"/>
              </a:spcAft>
            </a:pPr>
            <a:r>
              <a:rPr lang="es-MX" sz="2200" dirty="0" smtClean="0"/>
              <a:t>California exige el  “consentimiento pasivo” para la educación de salud sexual, esto significa que si no se proporciona una nota de los padres para no participar, el estudiante recibirá la educación.</a:t>
            </a:r>
          </a:p>
        </p:txBody>
      </p:sp>
      <p:sp>
        <p:nvSpPr>
          <p:cNvPr id="4" name="TextBox 3"/>
          <p:cNvSpPr txBox="1"/>
          <p:nvPr/>
        </p:nvSpPr>
        <p:spPr>
          <a:xfrm>
            <a:off x="8723421" y="6189663"/>
            <a:ext cx="3200400" cy="369332"/>
          </a:xfrm>
          <a:prstGeom prst="rect">
            <a:avLst/>
          </a:prstGeom>
          <a:noFill/>
        </p:spPr>
        <p:txBody>
          <a:bodyPr wrap="square" rtlCol="0">
            <a:spAutoFit/>
          </a:bodyPr>
          <a:lstStyle/>
          <a:p>
            <a:pPr marL="0" lvl="1"/>
            <a:r>
              <a:rPr lang="es-MX" sz="1800" i="1" dirty="0">
                <a:solidFill>
                  <a:prstClr val="black"/>
                </a:solidFill>
                <a:hlinkClick r:id="rId4"/>
              </a:rPr>
              <a:t>Código de Educación de CA §51938</a:t>
            </a:r>
            <a:endParaRPr lang="es-MX" sz="2000" i="1" dirty="0"/>
          </a:p>
        </p:txBody>
      </p:sp>
    </p:spTree>
    <p:extLst>
      <p:ext uri="{BB962C8B-B14F-4D97-AF65-F5344CB8AC3E}">
        <p14:creationId xmlns:p14="http://schemas.microsoft.com/office/powerpoint/2010/main" val="224285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s-419" dirty="0"/>
          </a:p>
        </p:txBody>
      </p:sp>
      <p:sp>
        <p:nvSpPr>
          <p:cNvPr id="7" name="Rectangle 6"/>
          <p:cNvSpPr/>
          <p:nvPr/>
        </p:nvSpPr>
        <p:spPr>
          <a:xfrm>
            <a:off x="571500" y="1905000"/>
            <a:ext cx="11049000" cy="3681521"/>
          </a:xfrm>
          <a:prstGeom prst="rect">
            <a:avLst/>
          </a:prstGeom>
          <a:solidFill>
            <a:schemeClr val="accent4">
              <a:lumMod val="20000"/>
              <a:lumOff val="80000"/>
            </a:schemeClr>
          </a:solidFill>
        </p:spPr>
        <p:txBody>
          <a:bodyPr wrap="square">
            <a:spAutoFit/>
          </a:bodyPr>
          <a:lstStyle/>
          <a:p>
            <a:pPr lvl="0" defTabSz="914126">
              <a:lnSpc>
                <a:spcPct val="90000"/>
              </a:lnSpc>
            </a:pPr>
            <a:endParaRPr lang="en-US" sz="1200" dirty="0">
              <a:solidFill>
                <a:prstClr val="black"/>
              </a:solidFill>
            </a:endParaRPr>
          </a:p>
          <a:p>
            <a:pPr lvl="0" defTabSz="914126">
              <a:lnSpc>
                <a:spcPct val="90000"/>
              </a:lnSpc>
              <a:spcBef>
                <a:spcPts val="1000"/>
              </a:spcBef>
            </a:pPr>
            <a:r>
              <a:rPr lang="es-419" sz="2800" dirty="0" smtClean="0">
                <a:solidFill>
                  <a:prstClr val="black"/>
                </a:solidFill>
              </a:rPr>
              <a:t>Si la lección se presenta en un formato en línea, es importante para las familias garantizar lo siguiente: </a:t>
            </a:r>
            <a:br>
              <a:rPr lang="es-419" sz="2800" dirty="0" smtClean="0">
                <a:solidFill>
                  <a:prstClr val="black"/>
                </a:solidFill>
              </a:rPr>
            </a:br>
            <a:endParaRPr lang="es-419" sz="2800" dirty="0" smtClean="0">
              <a:solidFill>
                <a:prstClr val="black"/>
              </a:solidFill>
            </a:endParaRPr>
          </a:p>
          <a:p>
            <a:pPr marL="685594" lvl="1" indent="-228531" defTabSz="914126">
              <a:lnSpc>
                <a:spcPct val="90000"/>
              </a:lnSpc>
              <a:spcBef>
                <a:spcPts val="500"/>
              </a:spcBef>
              <a:buFont typeface="Arial" panose="020B0604020202020204" pitchFamily="34" charset="0"/>
              <a:buChar char="•"/>
            </a:pPr>
            <a:r>
              <a:rPr lang="es-419" sz="2800" dirty="0" smtClean="0">
                <a:solidFill>
                  <a:prstClr val="black"/>
                </a:solidFill>
              </a:rPr>
              <a:t>Los estudiantes tienen sus audífonos o espacio privado lejos de niños pequeños al participar en estas lecciones. </a:t>
            </a:r>
          </a:p>
          <a:p>
            <a:pPr marL="457063" lvl="1" defTabSz="914126">
              <a:lnSpc>
                <a:spcPct val="90000"/>
              </a:lnSpc>
              <a:spcBef>
                <a:spcPts val="500"/>
              </a:spcBef>
            </a:pPr>
            <a:endParaRPr lang="es-419" sz="2800" dirty="0" smtClean="0">
              <a:solidFill>
                <a:prstClr val="black"/>
              </a:solidFill>
            </a:endParaRPr>
          </a:p>
          <a:p>
            <a:pPr marL="685594" lvl="1" indent="-228531" defTabSz="914126">
              <a:lnSpc>
                <a:spcPct val="90000"/>
              </a:lnSpc>
              <a:spcBef>
                <a:spcPts val="500"/>
              </a:spcBef>
              <a:buFont typeface="Arial" panose="020B0604020202020204" pitchFamily="34" charset="0"/>
              <a:buChar char="•"/>
            </a:pPr>
            <a:r>
              <a:rPr lang="es-419" sz="2800" dirty="0" smtClean="0">
                <a:solidFill>
                  <a:prstClr val="black"/>
                </a:solidFill>
              </a:rPr>
              <a:t>Los estudiantes no deben  grabar o distribuir ningún material didáctico sin el permiso de su maestro. </a:t>
            </a:r>
            <a:endParaRPr lang="es-419" sz="2800" dirty="0">
              <a:solidFill>
                <a:prstClr val="black"/>
              </a:solidFill>
            </a:endParaRPr>
          </a:p>
        </p:txBody>
      </p:sp>
      <p:sp>
        <p:nvSpPr>
          <p:cNvPr id="8" name="Rectangle 7"/>
          <p:cNvSpPr/>
          <p:nvPr/>
        </p:nvSpPr>
        <p:spPr>
          <a:xfrm>
            <a:off x="379412" y="365126"/>
            <a:ext cx="11430000" cy="707886"/>
          </a:xfrm>
          <a:prstGeom prst="rect">
            <a:avLst/>
          </a:prstGeom>
          <a:solidFill>
            <a:schemeClr val="accent4">
              <a:lumMod val="20000"/>
              <a:lumOff val="80000"/>
            </a:schemeClr>
          </a:solidFill>
        </p:spPr>
        <p:txBody>
          <a:bodyPr wrap="square">
            <a:spAutoFit/>
          </a:bodyPr>
          <a:lstStyle/>
          <a:p>
            <a:r>
              <a:rPr lang="es-419" sz="4000" b="1" dirty="0" smtClean="0">
                <a:solidFill>
                  <a:prstClr val="black"/>
                </a:solidFill>
                <a:latin typeface="Calibri Light" panose="020F0302020204030204"/>
                <a:ea typeface="+mj-ea"/>
                <a:cs typeface="+mj-cs"/>
              </a:rPr>
              <a:t>Privacidad y seguridad durante la enseñanza en línea</a:t>
            </a:r>
            <a:endParaRPr lang="es-419" sz="4000" dirty="0"/>
          </a:p>
        </p:txBody>
      </p:sp>
    </p:spTree>
    <p:extLst>
      <p:ext uri="{BB962C8B-B14F-4D97-AF65-F5344CB8AC3E}">
        <p14:creationId xmlns:p14="http://schemas.microsoft.com/office/powerpoint/2010/main" val="304293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s-MX" b="1" dirty="0" smtClean="0">
                <a:latin typeface="+mn-lt"/>
              </a:rPr>
              <a:t>Panorama del plan de estudios </a:t>
            </a:r>
            <a:endParaRPr lang="es-MX" b="1" dirty="0">
              <a:latin typeface="+mn-lt"/>
            </a:endParaRPr>
          </a:p>
        </p:txBody>
      </p:sp>
      <p:sp>
        <p:nvSpPr>
          <p:cNvPr id="3" name="Content Placeholder 2"/>
          <p:cNvSpPr>
            <a:spLocks noGrp="1"/>
          </p:cNvSpPr>
          <p:nvPr>
            <p:ph idx="1"/>
          </p:nvPr>
        </p:nvSpPr>
        <p:spPr>
          <a:solidFill>
            <a:schemeClr val="accent2">
              <a:lumMod val="20000"/>
              <a:lumOff val="80000"/>
            </a:schemeClr>
          </a:solidFill>
        </p:spPr>
        <p:txBody>
          <a:bodyPr>
            <a:normAutofit lnSpcReduction="10000"/>
          </a:bodyPr>
          <a:lstStyle/>
          <a:p>
            <a:pPr>
              <a:spcBef>
                <a:spcPts val="1200"/>
              </a:spcBef>
              <a:spcAft>
                <a:spcPts val="1200"/>
              </a:spcAft>
            </a:pPr>
            <a:r>
              <a:rPr lang="es-MX" dirty="0" smtClean="0"/>
              <a:t>Paralelo a los </a:t>
            </a:r>
            <a:r>
              <a:rPr lang="es-MX" dirty="0" smtClean="0">
                <a:hlinkClick r:id="rId2"/>
              </a:rPr>
              <a:t>Estándares Nacionales de Educación Sexual </a:t>
            </a:r>
            <a:r>
              <a:rPr lang="es-MX" dirty="0" smtClean="0"/>
              <a:t/>
            </a:r>
            <a:br>
              <a:rPr lang="es-MX" dirty="0" smtClean="0"/>
            </a:br>
            <a:r>
              <a:rPr lang="es-MX" dirty="0" smtClean="0"/>
              <a:t>y el </a:t>
            </a:r>
            <a:r>
              <a:rPr lang="es-MX" dirty="0" smtClean="0">
                <a:hlinkClick r:id="rId3"/>
              </a:rPr>
              <a:t>Código de Educación de California</a:t>
            </a:r>
            <a:endParaRPr lang="es-MX" dirty="0" smtClean="0"/>
          </a:p>
          <a:p>
            <a:pPr>
              <a:spcBef>
                <a:spcPts val="1200"/>
              </a:spcBef>
              <a:spcAft>
                <a:spcPts val="1200"/>
              </a:spcAft>
            </a:pPr>
            <a:r>
              <a:rPr lang="es-MX" dirty="0" smtClean="0"/>
              <a:t>10 lecciones</a:t>
            </a:r>
          </a:p>
          <a:p>
            <a:pPr>
              <a:spcBef>
                <a:spcPts val="1200"/>
              </a:spcBef>
              <a:spcAft>
                <a:spcPts val="1200"/>
              </a:spcAft>
            </a:pPr>
            <a:r>
              <a:rPr lang="es-MX" dirty="0" smtClean="0"/>
              <a:t>Impartidas por instructores capacitados</a:t>
            </a:r>
          </a:p>
          <a:p>
            <a:pPr>
              <a:spcBef>
                <a:spcPts val="1200"/>
              </a:spcBef>
              <a:spcAft>
                <a:spcPts val="1200"/>
              </a:spcAft>
            </a:pPr>
            <a:r>
              <a:rPr lang="es-MX" dirty="0" smtClean="0"/>
              <a:t>Instrucción basada en actividades y destrezas</a:t>
            </a:r>
          </a:p>
          <a:p>
            <a:pPr>
              <a:spcBef>
                <a:spcPts val="1200"/>
              </a:spcBef>
              <a:spcAft>
                <a:spcPts val="1200"/>
              </a:spcAft>
            </a:pPr>
            <a:r>
              <a:rPr lang="es-MX" dirty="0" smtClean="0"/>
              <a:t>Tarea en las lecciones siguientes: 1, 2, 3, 5, 6, 8, 9, 10 </a:t>
            </a:r>
          </a:p>
          <a:p>
            <a:pPr lvl="0">
              <a:spcBef>
                <a:spcPts val="1200"/>
              </a:spcBef>
              <a:spcAft>
                <a:spcPts val="1200"/>
              </a:spcAft>
            </a:pPr>
            <a:r>
              <a:rPr lang="es-MX" dirty="0" smtClean="0"/>
              <a:t>Ver lecciones basadas en el aula en </a:t>
            </a:r>
            <a:r>
              <a:rPr lang="es-MX" dirty="0"/>
              <a:t>web </a:t>
            </a:r>
            <a:r>
              <a:rPr lang="es-MX" dirty="0" smtClean="0">
                <a:hlinkClick r:id="rId4"/>
              </a:rPr>
              <a:t>aquí</a:t>
            </a:r>
            <a:r>
              <a:rPr lang="es-MX" dirty="0" smtClean="0"/>
              <a:t>.</a:t>
            </a:r>
            <a:endParaRPr lang="en-US" dirty="0">
              <a:solidFill>
                <a:prstClr val="black"/>
              </a:solidFill>
            </a:endParaRPr>
          </a:p>
          <a:p>
            <a:pPr>
              <a:spcBef>
                <a:spcPts val="1200"/>
              </a:spcBef>
              <a:spcAft>
                <a:spcPts val="1200"/>
              </a:spcAft>
            </a:pPr>
            <a:endParaRPr lang="es-MX" dirty="0"/>
          </a:p>
        </p:txBody>
      </p:sp>
      <p:pic>
        <p:nvPicPr>
          <p:cNvPr id="4" name="Picture 3">
            <a:hlinkClick r:id="rId3"/>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9142" y="365126"/>
            <a:ext cx="1325563" cy="1325563"/>
          </a:xfrm>
          <a:prstGeom prst="rect">
            <a:avLst/>
          </a:prstGeom>
        </p:spPr>
      </p:pic>
    </p:spTree>
    <p:extLst>
      <p:ext uri="{BB962C8B-B14F-4D97-AF65-F5344CB8AC3E}">
        <p14:creationId xmlns:p14="http://schemas.microsoft.com/office/powerpoint/2010/main" val="342289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2">
              <a:lumMod val="20000"/>
              <a:lumOff val="80000"/>
            </a:schemeClr>
          </a:solidFill>
        </p:spPr>
        <p:txBody>
          <a:bodyPr>
            <a:normAutofit lnSpcReduction="10000"/>
          </a:bodyPr>
          <a:lstStyle/>
          <a:p>
            <a:pPr lvl="0">
              <a:spcBef>
                <a:spcPts val="1200"/>
              </a:spcBef>
              <a:spcAft>
                <a:spcPts val="1200"/>
              </a:spcAft>
            </a:pPr>
            <a:r>
              <a:rPr lang="es-419" dirty="0" smtClean="0">
                <a:solidFill>
                  <a:prstClr val="black"/>
                </a:solidFill>
              </a:rPr>
              <a:t>10 lecciones basadas en el plan de estudios 3Rs aprobado por la Mesa Directiva de Educación</a:t>
            </a:r>
          </a:p>
          <a:p>
            <a:pPr lvl="0">
              <a:spcBef>
                <a:spcPts val="1200"/>
              </a:spcBef>
              <a:spcAft>
                <a:spcPts val="1200"/>
              </a:spcAft>
            </a:pPr>
            <a:r>
              <a:rPr lang="es-419" dirty="0" smtClean="0">
                <a:solidFill>
                  <a:prstClr val="black"/>
                </a:solidFill>
              </a:rPr>
              <a:t>Pueden ser presentadas de manera sincrónica o asincrónica </a:t>
            </a:r>
          </a:p>
          <a:p>
            <a:pPr lvl="0">
              <a:spcBef>
                <a:spcPts val="1200"/>
              </a:spcBef>
            </a:pPr>
            <a:r>
              <a:rPr lang="es-419" dirty="0" smtClean="0">
                <a:solidFill>
                  <a:prstClr val="black"/>
                </a:solidFill>
              </a:rPr>
              <a:t>Modificadas para ser:</a:t>
            </a:r>
          </a:p>
          <a:p>
            <a:pPr lvl="1">
              <a:spcBef>
                <a:spcPts val="600"/>
              </a:spcBef>
            </a:pPr>
            <a:r>
              <a:rPr lang="es-419" dirty="0" smtClean="0">
                <a:solidFill>
                  <a:prstClr val="black"/>
                </a:solidFill>
              </a:rPr>
              <a:t>Presentadas en menos tiempo, más o menos 20 minutos </a:t>
            </a:r>
          </a:p>
          <a:p>
            <a:pPr lvl="1">
              <a:spcBef>
                <a:spcPts val="600"/>
              </a:spcBef>
            </a:pPr>
            <a:r>
              <a:rPr lang="es-419" dirty="0" smtClean="0">
                <a:solidFill>
                  <a:prstClr val="black"/>
                </a:solidFill>
              </a:rPr>
              <a:t>Actividades en grupo modificadas para ser actividades individuales</a:t>
            </a:r>
          </a:p>
          <a:p>
            <a:pPr lvl="1">
              <a:spcBef>
                <a:spcPts val="600"/>
              </a:spcBef>
              <a:spcAft>
                <a:spcPts val="1200"/>
              </a:spcAft>
            </a:pPr>
            <a:r>
              <a:rPr lang="es-419" dirty="0" smtClean="0">
                <a:solidFill>
                  <a:prstClr val="black"/>
                </a:solidFill>
              </a:rPr>
              <a:t>Los estudiantes invertirán unos 15-20 minutos adicionales para el trabajo asincrónico independiente</a:t>
            </a:r>
          </a:p>
          <a:p>
            <a:pPr lvl="0">
              <a:spcBef>
                <a:spcPts val="1200"/>
              </a:spcBef>
            </a:pPr>
            <a:r>
              <a:rPr lang="es-419" dirty="0" smtClean="0">
                <a:solidFill>
                  <a:prstClr val="black"/>
                </a:solidFill>
              </a:rPr>
              <a:t>Ver lecciones en </a:t>
            </a:r>
            <a:r>
              <a:rPr lang="es-419" dirty="0" smtClean="0">
                <a:solidFill>
                  <a:prstClr val="black"/>
                </a:solidFill>
              </a:rPr>
              <a:t>web</a:t>
            </a:r>
            <a:r>
              <a:rPr lang="en-US" dirty="0">
                <a:solidFill>
                  <a:prstClr val="black"/>
                </a:solidFill>
              </a:rPr>
              <a:t> </a:t>
            </a:r>
            <a:r>
              <a:rPr lang="en-US" dirty="0" smtClean="0">
                <a:solidFill>
                  <a:prstClr val="black"/>
                </a:solidFill>
                <a:hlinkClick r:id="rId2"/>
              </a:rPr>
              <a:t>aquí</a:t>
            </a:r>
            <a:r>
              <a:rPr lang="es-419" dirty="0" smtClean="0">
                <a:solidFill>
                  <a:prstClr val="black"/>
                </a:solidFill>
              </a:rPr>
              <a:t>.</a:t>
            </a:r>
            <a:endParaRPr lang="es-419" dirty="0" smtClean="0">
              <a:solidFill>
                <a:prstClr val="black"/>
              </a:solidFill>
            </a:endParaRPr>
          </a:p>
          <a:p>
            <a:endParaRPr lang="es-419" dirty="0"/>
          </a:p>
        </p:txBody>
      </p:sp>
      <p:sp>
        <p:nvSpPr>
          <p:cNvPr id="5" name="Title 1"/>
          <p:cNvSpPr>
            <a:spLocks noGrp="1"/>
          </p:cNvSpPr>
          <p:nvPr>
            <p:ph type="title"/>
          </p:nvPr>
        </p:nvSpPr>
        <p:spPr>
          <a:solidFill>
            <a:schemeClr val="accent4">
              <a:lumMod val="20000"/>
              <a:lumOff val="80000"/>
            </a:schemeClr>
          </a:solidFill>
        </p:spPr>
        <p:txBody>
          <a:bodyPr/>
          <a:lstStyle/>
          <a:p>
            <a:r>
              <a:rPr lang="es-419" b="1" dirty="0" smtClean="0">
                <a:latin typeface="+mn-lt"/>
              </a:rPr>
              <a:t>Panorama del plan de estudios en línea </a:t>
            </a:r>
            <a:endParaRPr lang="es-419" b="1" dirty="0">
              <a:latin typeface="+mn-lt"/>
            </a:endParaRPr>
          </a:p>
        </p:txBody>
      </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9142" y="365126"/>
            <a:ext cx="1325563" cy="1325563"/>
          </a:xfrm>
          <a:prstGeom prst="rect">
            <a:avLst/>
          </a:prstGeom>
        </p:spPr>
      </p:pic>
    </p:spTree>
    <p:extLst>
      <p:ext uri="{BB962C8B-B14F-4D97-AF65-F5344CB8AC3E}">
        <p14:creationId xmlns:p14="http://schemas.microsoft.com/office/powerpoint/2010/main" val="58263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4B7CA8-998B-4F57-AEE2-A1ADF5E9D3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2059</Words>
  <Application>Microsoft Office PowerPoint</Application>
  <PresentationFormat>Custom</PresentationFormat>
  <Paragraphs>207</Paragraphs>
  <Slides>21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6º Grado  Panorama del plan de estudios de salud sexual</vt:lpstr>
      <vt:lpstr>PowerPoint Presentation</vt:lpstr>
      <vt:lpstr>PowerPoint Presentation</vt:lpstr>
      <vt:lpstr>PowerPoint Presentation</vt:lpstr>
      <vt:lpstr>Notificación para padres/tutores</vt:lpstr>
      <vt:lpstr>Derechos de los padres o tutores</vt:lpstr>
      <vt:lpstr>     </vt:lpstr>
      <vt:lpstr>Panorama del plan de estudios </vt:lpstr>
      <vt:lpstr>Panorama del plan de estudios en línea </vt:lpstr>
      <vt:lpstr>Secuencia de lecciones</vt:lpstr>
      <vt:lpstr>Lección 1 Roles de género, expectativas de género</vt:lpstr>
      <vt:lpstr>Lección 2  ¡El cambio es bueno!</vt:lpstr>
      <vt:lpstr>Lección 3 Anatomía sexual y reproductiva</vt:lpstr>
      <vt:lpstr>Lección 4 Pubertad y reproducción</vt:lpstr>
      <vt:lpstr>Lección 5 Yo soy quien soy</vt:lpstr>
      <vt:lpstr>Lección 6 Cariño y amor – ahora y cuando sea más grande</vt:lpstr>
      <vt:lpstr>Lección 7 Aprender sobre el VIH</vt:lpstr>
      <vt:lpstr>Lección 8 Conocer y prevenir STIs</vt:lpstr>
      <vt:lpstr>Lección 9 Entender los límites</vt:lpstr>
      <vt:lpstr>Lección 10 Ser inteligente, mantenerse a salvo en línea</vt:lpstr>
      <vt:lpstr>¿Tiene preguntas?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2017-01-06T18:10:20Z</dcterms:created>
  <dcterms:modified xsi:type="dcterms:W3CDTF">2020-09-30T21:09:12Z</dcterms:modified>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TC034605079991</vt:lpwstr>
  </property>
  <property fmtid="{D5CDD505-2E9C-101B-9397-08002B2CF9AE}" pid="3" name="_MarkAsFinal">
    <vt:bool>true</vt:bool>
  </property>
</Properties>
</file>